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68"/>
  </p:notesMasterIdLst>
  <p:handoutMasterIdLst>
    <p:handoutMasterId r:id="rId69"/>
  </p:handoutMasterIdLst>
  <p:sldIdLst>
    <p:sldId id="500" r:id="rId3"/>
    <p:sldId id="410" r:id="rId4"/>
    <p:sldId id="374" r:id="rId5"/>
    <p:sldId id="412" r:id="rId6"/>
    <p:sldId id="425" r:id="rId7"/>
    <p:sldId id="518" r:id="rId8"/>
    <p:sldId id="408" r:id="rId9"/>
    <p:sldId id="399" r:id="rId10"/>
    <p:sldId id="519" r:id="rId11"/>
    <p:sldId id="400" r:id="rId12"/>
    <p:sldId id="417" r:id="rId13"/>
    <p:sldId id="404" r:id="rId14"/>
    <p:sldId id="456" r:id="rId15"/>
    <p:sldId id="470" r:id="rId16"/>
    <p:sldId id="376" r:id="rId17"/>
    <p:sldId id="458" r:id="rId18"/>
    <p:sldId id="509" r:id="rId19"/>
    <p:sldId id="510" r:id="rId20"/>
    <p:sldId id="511" r:id="rId21"/>
    <p:sldId id="447" r:id="rId22"/>
    <p:sldId id="448" r:id="rId23"/>
    <p:sldId id="392" r:id="rId24"/>
    <p:sldId id="379" r:id="rId25"/>
    <p:sldId id="431" r:id="rId26"/>
    <p:sldId id="445" r:id="rId27"/>
    <p:sldId id="453" r:id="rId28"/>
    <p:sldId id="383" r:id="rId29"/>
    <p:sldId id="424" r:id="rId30"/>
    <p:sldId id="459" r:id="rId31"/>
    <p:sldId id="520" r:id="rId32"/>
    <p:sldId id="521" r:id="rId33"/>
    <p:sldId id="522" r:id="rId34"/>
    <p:sldId id="523" r:id="rId35"/>
    <p:sldId id="524" r:id="rId36"/>
    <p:sldId id="525" r:id="rId37"/>
    <p:sldId id="526" r:id="rId38"/>
    <p:sldId id="406" r:id="rId39"/>
    <p:sldId id="384" r:id="rId40"/>
    <p:sldId id="527" r:id="rId41"/>
    <p:sldId id="477" r:id="rId42"/>
    <p:sldId id="391" r:id="rId43"/>
    <p:sldId id="483" r:id="rId44"/>
    <p:sldId id="492" r:id="rId45"/>
    <p:sldId id="494" r:id="rId46"/>
    <p:sldId id="533" r:id="rId47"/>
    <p:sldId id="535" r:id="rId48"/>
    <p:sldId id="396" r:id="rId49"/>
    <p:sldId id="499" r:id="rId50"/>
    <p:sldId id="498" r:id="rId51"/>
    <p:sldId id="495" r:id="rId52"/>
    <p:sldId id="496" r:id="rId53"/>
    <p:sldId id="512" r:id="rId54"/>
    <p:sldId id="407" r:id="rId55"/>
    <p:sldId id="536" r:id="rId56"/>
    <p:sldId id="436" r:id="rId57"/>
    <p:sldId id="275" r:id="rId58"/>
    <p:sldId id="426" r:id="rId59"/>
    <p:sldId id="434" r:id="rId60"/>
    <p:sldId id="537" r:id="rId61"/>
    <p:sldId id="530" r:id="rId62"/>
    <p:sldId id="532" r:id="rId63"/>
    <p:sldId id="482" r:id="rId64"/>
    <p:sldId id="528" r:id="rId65"/>
    <p:sldId id="531" r:id="rId66"/>
    <p:sldId id="529"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521415D9-36F7-43E2-AB2F-B90AF26B5E84}">
      <p14:sectionLst xmlns:p14="http://schemas.microsoft.com/office/powerpoint/2010/main">
        <p14:section name="Introduction" id="{79B66BD3-2991-CB45-AB4C-A8F171762015}">
          <p14:sldIdLst>
            <p14:sldId id="500"/>
            <p14:sldId id="410"/>
            <p14:sldId id="374"/>
            <p14:sldId id="412"/>
            <p14:sldId id="425"/>
            <p14:sldId id="518"/>
            <p14:sldId id="408"/>
          </p14:sldIdLst>
        </p14:section>
        <p14:section name="Part I: Step 1: Establish Management Environment" id="{69B45146-925A-7546-BFDB-1AEF11D64F06}">
          <p14:sldIdLst>
            <p14:sldId id="399"/>
            <p14:sldId id="519"/>
            <p14:sldId id="400"/>
            <p14:sldId id="417"/>
            <p14:sldId id="404"/>
            <p14:sldId id="456"/>
            <p14:sldId id="470"/>
            <p14:sldId id="376"/>
            <p14:sldId id="458"/>
            <p14:sldId id="509"/>
            <p14:sldId id="510"/>
            <p14:sldId id="511"/>
            <p14:sldId id="447"/>
            <p14:sldId id="448"/>
            <p14:sldId id="392"/>
          </p14:sldIdLst>
        </p14:section>
        <p14:section name="Part I: Step 2: Obtain Resources" id="{DB3E3645-E62F-324D-8B61-A7F64667697E}">
          <p14:sldIdLst>
            <p14:sldId id="379"/>
            <p14:sldId id="431"/>
            <p14:sldId id="445"/>
            <p14:sldId id="453"/>
            <p14:sldId id="383"/>
            <p14:sldId id="424"/>
            <p14:sldId id="459"/>
            <p14:sldId id="520"/>
            <p14:sldId id="521"/>
            <p14:sldId id="522"/>
            <p14:sldId id="523"/>
            <p14:sldId id="524"/>
            <p14:sldId id="525"/>
            <p14:sldId id="526"/>
          </p14:sldIdLst>
        </p14:section>
        <p14:section name="Part II: Execute" id="{B8E983F6-8F62-EA4D-9810-A09EB694CE70}">
          <p14:sldIdLst>
            <p14:sldId id="406"/>
            <p14:sldId id="384"/>
            <p14:sldId id="527"/>
            <p14:sldId id="477"/>
            <p14:sldId id="391"/>
            <p14:sldId id="483"/>
            <p14:sldId id="492"/>
            <p14:sldId id="494"/>
            <p14:sldId id="533"/>
            <p14:sldId id="535"/>
            <p14:sldId id="396"/>
            <p14:sldId id="499"/>
            <p14:sldId id="498"/>
            <p14:sldId id="495"/>
            <p14:sldId id="496"/>
            <p14:sldId id="512"/>
          </p14:sldIdLst>
        </p14:section>
        <p14:section name="Part III: Finish" id="{A7C90851-2CB4-6B48-B407-BC030ACF7063}">
          <p14:sldIdLst>
            <p14:sldId id="407"/>
            <p14:sldId id="536"/>
            <p14:sldId id="436"/>
            <p14:sldId id="275"/>
          </p14:sldIdLst>
        </p14:section>
        <p14:section name="Conclusions" id="{090F4848-48A2-1F4C-84B0-CFECDBD385AA}">
          <p14:sldIdLst>
            <p14:sldId id="426"/>
            <p14:sldId id="434"/>
            <p14:sldId id="537"/>
            <p14:sldId id="530"/>
            <p14:sldId id="532"/>
            <p14:sldId id="482"/>
            <p14:sldId id="528"/>
            <p14:sldId id="531"/>
            <p14:sldId id="5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000"/>
    <a:srgbClr val="FFFFFF"/>
    <a:srgbClr val="FFCC66"/>
    <a:srgbClr val="FFFFCC"/>
    <a:srgbClr val="00FF00"/>
    <a:srgbClr val="004080"/>
    <a:srgbClr val="FF0000"/>
    <a:srgbClr val="408000"/>
    <a:srgbClr val="0080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8" autoAdjust="0"/>
    <p:restoredTop sz="72741" autoAdjust="0"/>
  </p:normalViewPr>
  <p:slideViewPr>
    <p:cSldViewPr snapToGrid="0" snapToObjects="1">
      <p:cViewPr>
        <p:scale>
          <a:sx n="100" d="100"/>
          <a:sy n="100" d="100"/>
        </p:scale>
        <p:origin x="-14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5B5BF-57EC-A34C-9F07-AD3941C123A0}" type="datetimeFigureOut">
              <a:rPr lang="en-US" smtClean="0"/>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81C80-8AE6-7948-879D-1FD0AFFBF673}" type="slidenum">
              <a:rPr lang="en-US" smtClean="0"/>
              <a:t>‹#›</a:t>
            </a:fld>
            <a:endParaRPr lang="en-US"/>
          </a:p>
        </p:txBody>
      </p:sp>
    </p:spTree>
    <p:extLst>
      <p:ext uri="{BB962C8B-B14F-4D97-AF65-F5344CB8AC3E}">
        <p14:creationId xmlns:p14="http://schemas.microsoft.com/office/powerpoint/2010/main" val="396393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CE9A-99A8-D048-8D2E-6A24C84AF8DB}" type="datetimeFigureOut">
              <a:rPr lang="en-US" smtClean="0"/>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0022-842A-9E49-B39A-A69796940964}" type="slidenum">
              <a:rPr lang="en-US" smtClean="0"/>
              <a:t>‹#›</a:t>
            </a:fld>
            <a:endParaRPr lang="en-US"/>
          </a:p>
        </p:txBody>
      </p:sp>
    </p:spTree>
    <p:extLst>
      <p:ext uri="{BB962C8B-B14F-4D97-AF65-F5344CB8AC3E}">
        <p14:creationId xmlns:p14="http://schemas.microsoft.com/office/powerpoint/2010/main" val="694726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a:t>
            </a:fld>
            <a:endParaRPr lang="en-US"/>
          </a:p>
        </p:txBody>
      </p:sp>
    </p:spTree>
    <p:extLst>
      <p:ext uri="{BB962C8B-B14F-4D97-AF65-F5344CB8AC3E}">
        <p14:creationId xmlns:p14="http://schemas.microsoft.com/office/powerpoint/2010/main" val="194224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experimenter is a researcher </a:t>
            </a:r>
            <a:r>
              <a:rPr lang="en-US" baseline="0" dirty="0" smtClean="0"/>
              <a:t>who uses GENI resources.</a:t>
            </a:r>
          </a:p>
          <a:p>
            <a:endParaRPr lang="en-US" baseline="0" dirty="0" smtClean="0"/>
          </a:p>
          <a:p>
            <a:r>
              <a:rPr lang="en-US" baseline="0" dirty="0" smtClean="0"/>
              <a:t>Different experimenters will have different roles in GENI and therefore different permissions.</a:t>
            </a:r>
          </a:p>
          <a:p>
            <a:r>
              <a:rPr lang="en-US" baseline="0" dirty="0" smtClean="0"/>
              <a:t/>
            </a:r>
            <a:br>
              <a:rPr lang="en-US" baseline="0" dirty="0" smtClean="0"/>
            </a:br>
            <a:r>
              <a:rPr lang="en-US" baseline="0" dirty="0" smtClean="0"/>
              <a:t>For example, …..</a:t>
            </a:r>
          </a:p>
        </p:txBody>
      </p:sp>
      <p:sp>
        <p:nvSpPr>
          <p:cNvPr id="4" name="Slide Number Placeholder 3"/>
          <p:cNvSpPr>
            <a:spLocks noGrp="1"/>
          </p:cNvSpPr>
          <p:nvPr>
            <p:ph type="sldNum" sz="quarter" idx="10"/>
          </p:nvPr>
        </p:nvSpPr>
        <p:spPr/>
        <p:txBody>
          <a:bodyPr/>
          <a:lstStyle/>
          <a:p>
            <a:fld id="{CFF70022-842A-9E49-B39A-A69796940964}" type="slidenum">
              <a:rPr lang="en-US" smtClean="0"/>
              <a:t>10</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Experimenters can perform experiments in the context of a project. </a:t>
            </a:r>
          </a:p>
          <a:p>
            <a:endParaRPr lang="en-US" dirty="0" smtClean="0"/>
          </a:p>
          <a:p>
            <a:r>
              <a:rPr lang="en-US" dirty="0" smtClean="0"/>
              <a:t>Projects contain both people and their experiments.  (Experiments are represented by slices, a term we will define</a:t>
            </a:r>
            <a:r>
              <a:rPr lang="en-US" baseline="0" dirty="0" smtClean="0"/>
              <a:t> in a few minutes.)</a:t>
            </a:r>
          </a:p>
          <a:p>
            <a:endParaRPr lang="en-US" baseline="0" dirty="0" smtClean="0"/>
          </a:p>
          <a:p>
            <a:r>
              <a:rPr lang="en-US" baseline="0" dirty="0" smtClean="0"/>
              <a:t>A project must have a single individual who is willing to take responsibility for what happens within the project.  This person is called the project lead.</a:t>
            </a:r>
          </a:p>
          <a:p>
            <a:endParaRPr lang="en-US" baseline="0" dirty="0" smtClean="0"/>
          </a:p>
          <a:p>
            <a:r>
              <a:rPr lang="en-US" baseline="0" dirty="0" smtClean="0"/>
              <a:t>For our purposes today, we will use a project created for this class and the professor will be the project lead.</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11</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ready for part I.</a:t>
            </a:r>
            <a:r>
              <a:rPr lang="en-US" baseline="0" dirty="0" smtClean="0"/>
              <a:t>  We will start by making sure we have the right access to GENI resources.  This is mostly ** one-time setup **.</a:t>
            </a:r>
          </a:p>
        </p:txBody>
      </p:sp>
      <p:sp>
        <p:nvSpPr>
          <p:cNvPr id="4" name="Slide Number Placeholder 3"/>
          <p:cNvSpPr>
            <a:spLocks noGrp="1"/>
          </p:cNvSpPr>
          <p:nvPr>
            <p:ph type="sldNum" sz="quarter" idx="10"/>
          </p:nvPr>
        </p:nvSpPr>
        <p:spPr/>
        <p:txBody>
          <a:bodyPr/>
          <a:lstStyle/>
          <a:p>
            <a:fld id="{CFF70022-842A-9E49-B39A-A69796940964}" type="slidenum">
              <a:rPr lang="en-US" smtClean="0"/>
              <a:t>12</a:t>
            </a:fld>
            <a:endParaRPr lang="en-US"/>
          </a:p>
        </p:txBody>
      </p:sp>
    </p:spTree>
    <p:extLst>
      <p:ext uri="{BB962C8B-B14F-4D97-AF65-F5344CB8AC3E}">
        <p14:creationId xmlns:p14="http://schemas.microsoft.com/office/powerpoint/2010/main" val="230559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if you haven’t already, we’ll log into the GENI Portal.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the project lead should have already added you to a project.</a:t>
            </a:r>
          </a:p>
          <a:p>
            <a:r>
              <a:rPr lang="en-US" baseline="0" dirty="0" smtClean="0"/>
              <a:t>Third, we will generate and download an SSH </a:t>
            </a:r>
            <a:r>
              <a:rPr lang="en-US" baseline="0" dirty="0" err="1" smtClean="0"/>
              <a:t>keypair</a:t>
            </a:r>
            <a:r>
              <a:rPr lang="en-US" baseline="0" dirty="0" smtClean="0"/>
              <a:t>.</a:t>
            </a:r>
          </a:p>
        </p:txBody>
      </p:sp>
      <p:sp>
        <p:nvSpPr>
          <p:cNvPr id="4" name="Slide Number Placeholder 3"/>
          <p:cNvSpPr>
            <a:spLocks noGrp="1"/>
          </p:cNvSpPr>
          <p:nvPr>
            <p:ph type="sldNum" sz="quarter" idx="10"/>
          </p:nvPr>
        </p:nvSpPr>
        <p:spPr/>
        <p:txBody>
          <a:bodyPr/>
          <a:lstStyle/>
          <a:p>
            <a:fld id="{CFF70022-842A-9E49-B39A-A69796940964}" type="slidenum">
              <a:rPr lang="en-US" smtClean="0"/>
              <a:t>13</a:t>
            </a:fld>
            <a:endParaRPr lang="en-US"/>
          </a:p>
        </p:txBody>
      </p:sp>
    </p:spTree>
    <p:extLst>
      <p:ext uri="{BB962C8B-B14F-4D97-AF65-F5344CB8AC3E}">
        <p14:creationId xmlns:p14="http://schemas.microsoft.com/office/powerpoint/2010/main" val="202368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If you haven’t already logged in, please do so now.  If you are having trouble please raise your hand and someone will come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Anyone with an account at a supported identity provider can log in to the GENI portal but they will have no privileges. You must be a member of a project to do anything interesting.</a:t>
            </a:r>
          </a:p>
        </p:txBody>
      </p:sp>
      <p:sp>
        <p:nvSpPr>
          <p:cNvPr id="4" name="Slide Number Placeholder 3"/>
          <p:cNvSpPr>
            <a:spLocks noGrp="1"/>
          </p:cNvSpPr>
          <p:nvPr>
            <p:ph type="sldNum" sz="quarter" idx="10"/>
          </p:nvPr>
        </p:nvSpPr>
        <p:spPr/>
        <p:txBody>
          <a:bodyPr/>
          <a:lstStyle/>
          <a:p>
            <a:fld id="{CFF70022-842A-9E49-B39A-A69796940964}" type="slidenum">
              <a:rPr lang="en-US" smtClean="0"/>
              <a:t>14</a:t>
            </a:fld>
            <a:endParaRPr lang="en-US"/>
          </a:p>
        </p:txBody>
      </p:sp>
    </p:spTree>
    <p:extLst>
      <p:ext uri="{BB962C8B-B14F-4D97-AF65-F5344CB8AC3E}">
        <p14:creationId xmlns:p14="http://schemas.microsoft.com/office/powerpoint/2010/main" val="276536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GENI Portal trusts identity providers who</a:t>
            </a:r>
            <a:r>
              <a:rPr lang="en-US" baseline="0" dirty="0" smtClean="0"/>
              <a:t> are members of the</a:t>
            </a:r>
            <a:r>
              <a:rPr lang="en-US" dirty="0" smtClean="0"/>
              <a:t> </a:t>
            </a:r>
            <a:r>
              <a:rPr lang="en-US" dirty="0" err="1" smtClean="0"/>
              <a:t>InCommon</a:t>
            </a:r>
            <a:r>
              <a:rPr lang="en-US" dirty="0" smtClean="0"/>
              <a:t> federation.  </a:t>
            </a:r>
          </a:p>
          <a:p>
            <a:endParaRPr lang="en-US" dirty="0" smtClean="0"/>
          </a:p>
          <a:p>
            <a:r>
              <a:rPr lang="en-US" dirty="0" smtClean="0"/>
              <a:t>Students</a:t>
            </a:r>
            <a:r>
              <a:rPr lang="en-US" baseline="0" dirty="0" smtClean="0"/>
              <a:t>, faculty and staff will have an account provided by their school (for example, the University of Utah) which they use to access campus resources.</a:t>
            </a:r>
          </a:p>
          <a:p>
            <a:endParaRPr lang="en-US" baseline="0" dirty="0" smtClean="0"/>
          </a:p>
          <a:p>
            <a:r>
              <a:rPr lang="en-US" baseline="0" dirty="0" smtClean="0"/>
              <a:t>They can then use that account to login to GENI as long as their school is a member of </a:t>
            </a:r>
            <a:r>
              <a:rPr lang="en-US" baseline="0" dirty="0" err="1" smtClean="0"/>
              <a:t>InCommon</a:t>
            </a:r>
            <a:r>
              <a:rPr lang="en-US" baseline="0" dirty="0" smtClean="0"/>
              <a:t> (with some caveats).  **This is exactly like using your Facebook or Google account to access other websites.**</a:t>
            </a:r>
          </a:p>
          <a:p>
            <a:endParaRPr lang="en-US" baseline="0" dirty="0" smtClean="0"/>
          </a:p>
          <a:p>
            <a:r>
              <a:rPr lang="en-US" dirty="0" smtClean="0"/>
              <a:t>For those experimenters, there are no new passwords.</a:t>
            </a:r>
            <a:r>
              <a:rPr lang="en-US" baseline="0" dirty="0" smtClean="0"/>
              <a:t>  For all others, we are happy to make you an account on the GPO’s identity provider.</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15</a:t>
            </a:fld>
            <a:endParaRPr lang="en-US"/>
          </a:p>
        </p:txBody>
      </p:sp>
    </p:spTree>
    <p:extLst>
      <p:ext uri="{BB962C8B-B14F-4D97-AF65-F5344CB8AC3E}">
        <p14:creationId xmlns:p14="http://schemas.microsoft.com/office/powerpoint/2010/main" val="48362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 resources are provided</a:t>
            </a:r>
            <a:r>
              <a:rPr lang="en-US" baseline="0" dirty="0" smtClean="0"/>
              <a:t> by free on a first-come-first-serve basis.  GENI uses a variety of expiration times to ensure resources are returned to the pool of available resources in a timely manner.</a:t>
            </a:r>
          </a:p>
          <a:p>
            <a:endParaRPr lang="en-US" baseline="0" dirty="0" smtClean="0"/>
          </a:p>
          <a:p>
            <a:r>
              <a:rPr lang="en-US" baseline="0" dirty="0" smtClean="0"/>
              <a:t>To start with, projects have an optional expiration time.</a:t>
            </a:r>
          </a:p>
          <a:p>
            <a:r>
              <a:rPr lang="en-US" baseline="0" dirty="0" smtClean="0"/>
              <a:t>A slice created within that project has a slice expiration time that can not be any later than the project expiration time.</a:t>
            </a:r>
          </a:p>
          <a:p>
            <a:r>
              <a:rPr lang="en-US" baseline="0" dirty="0" smtClean="0"/>
              <a:t>Resources reserved within that slice have an expiration time that can not be later than the slice’s expiration time.  Moreover, different resources within the same slice may have distinct expiration times.</a:t>
            </a:r>
          </a:p>
          <a:p>
            <a:endParaRPr lang="en-US" baseline="0" dirty="0" smtClean="0"/>
          </a:p>
          <a:p>
            <a:r>
              <a:rPr lang="en-US" baseline="0" dirty="0" smtClean="0"/>
              <a:t>In general, to extend the lifetime of your resource reservation, you must renew </a:t>
            </a:r>
            <a:r>
              <a:rPr lang="en-US" b="1" baseline="0" dirty="0" smtClean="0"/>
              <a:t>both</a:t>
            </a:r>
            <a:r>
              <a:rPr lang="en-US" baseline="0" dirty="0" smtClean="0"/>
              <a:t> the </a:t>
            </a:r>
            <a:r>
              <a:rPr lang="en-US" i="1" baseline="0" dirty="0" smtClean="0"/>
              <a:t>slice</a:t>
            </a:r>
            <a:r>
              <a:rPr lang="en-US" baseline="0" dirty="0" smtClean="0"/>
              <a:t> and </a:t>
            </a:r>
            <a:r>
              <a:rPr lang="en-US" i="1" baseline="0" dirty="0" smtClean="0"/>
              <a:t>all resources </a:t>
            </a:r>
            <a:r>
              <a:rPr lang="en-US" baseline="0" dirty="0" smtClean="0"/>
              <a:t>within that slice.</a:t>
            </a:r>
          </a:p>
        </p:txBody>
      </p:sp>
      <p:sp>
        <p:nvSpPr>
          <p:cNvPr id="4" name="Slide Number Placeholder 3"/>
          <p:cNvSpPr>
            <a:spLocks noGrp="1"/>
          </p:cNvSpPr>
          <p:nvPr>
            <p:ph type="sldNum" sz="quarter" idx="10"/>
          </p:nvPr>
        </p:nvSpPr>
        <p:spPr/>
        <p:txBody>
          <a:bodyPr/>
          <a:lstStyle/>
          <a:p>
            <a:fld id="{CFF70022-842A-9E49-B39A-A69796940964}" type="slidenum">
              <a:rPr lang="en-US" smtClean="0"/>
              <a:t>16</a:t>
            </a:fld>
            <a:endParaRPr lang="en-US"/>
          </a:p>
        </p:txBody>
      </p:sp>
    </p:spTree>
    <p:extLst>
      <p:ext uri="{BB962C8B-B14F-4D97-AF65-F5344CB8AC3E}">
        <p14:creationId xmlns:p14="http://schemas.microsoft.com/office/powerpoint/2010/main" val="79681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login to the GENI Portal</a:t>
            </a:r>
            <a:r>
              <a:rPr lang="en-US" baseline="0" dirty="0" smtClean="0"/>
              <a:t> at https://</a:t>
            </a:r>
            <a:r>
              <a:rPr lang="en-US" baseline="0" dirty="0" err="1" smtClean="0"/>
              <a:t>portal.geni.net</a:t>
            </a:r>
            <a:r>
              <a:rPr lang="en-US" baseline="0" dirty="0" smtClean="0"/>
              <a:t>.</a:t>
            </a:r>
          </a:p>
          <a:p>
            <a:endParaRPr lang="en-US" baseline="0" dirty="0" smtClean="0"/>
          </a:p>
          <a:p>
            <a:r>
              <a:rPr lang="en-US" dirty="0" smtClean="0"/>
              <a:t>The Home page looks like this.  </a:t>
            </a:r>
          </a:p>
          <a:p>
            <a:endParaRPr lang="en-US" dirty="0" smtClean="0"/>
          </a:p>
          <a:p>
            <a:r>
              <a:rPr lang="en-US" dirty="0" smtClean="0"/>
              <a:t>Going from top to bottom</a:t>
            </a:r>
            <a:r>
              <a:rPr lang="en-US" baseline="0" dirty="0" smtClean="0"/>
              <a:t> on the left, i</a:t>
            </a:r>
            <a:r>
              <a:rPr lang="en-US" dirty="0" smtClean="0"/>
              <a:t>t lists all of the projects</a:t>
            </a:r>
            <a:r>
              <a:rPr lang="en-US" baseline="0" dirty="0" smtClean="0"/>
              <a:t> you are a member of and the slices you have.  As well as a log of recent notable actions at the bottom.</a:t>
            </a:r>
          </a:p>
          <a:p>
            <a:endParaRPr lang="en-US" baseline="0" dirty="0" smtClean="0"/>
          </a:p>
          <a:p>
            <a:r>
              <a:rPr lang="en-US" baseline="0" dirty="0" smtClean="0"/>
              <a:t>The Home page has most of the features you will use day-to-day. You can always get back to the home page, by clicking “Home” in the toolbar in the upper right.</a:t>
            </a:r>
          </a:p>
          <a:p>
            <a:endParaRPr lang="en-US" baseline="0" dirty="0" smtClean="0"/>
          </a:p>
          <a:p>
            <a:r>
              <a:rPr lang="en-US" baseline="0" dirty="0" smtClean="0"/>
              <a:t>In addition the toolbar includes a Profile page which has many “occasional use” feature and a Help page with a link to a glossary and other helpful items.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20</a:t>
            </a:fld>
            <a:endParaRPr lang="en-US"/>
          </a:p>
        </p:txBody>
      </p:sp>
    </p:spTree>
    <p:extLst>
      <p:ext uri="{BB962C8B-B14F-4D97-AF65-F5344CB8AC3E}">
        <p14:creationId xmlns:p14="http://schemas.microsoft.com/office/powerpoint/2010/main" val="1715414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should have already logged in by now.  And the tutorial leader should have added you to a project. </a:t>
            </a:r>
          </a:p>
          <a:p>
            <a:endParaRPr lang="en-US" baseline="0" dirty="0" smtClean="0"/>
          </a:p>
          <a:p>
            <a:r>
              <a:rPr lang="en-US" baseline="0" dirty="0" smtClean="0"/>
              <a:t>** If you can’t log in or aren’t in the project, please raise your hand. **</a:t>
            </a:r>
          </a:p>
          <a:p>
            <a:endParaRPr lang="en-US" baseline="0" dirty="0" smtClean="0"/>
          </a:p>
          <a:p>
            <a:r>
              <a:rPr lang="en-US" baseline="0" dirty="0" smtClean="0"/>
              <a:t> Now that everyone’s ready, please c</a:t>
            </a:r>
            <a:r>
              <a:rPr lang="en-US" dirty="0" smtClean="0"/>
              <a:t>lick the profile page to generate and</a:t>
            </a:r>
            <a:r>
              <a:rPr lang="en-US" baseline="0" dirty="0" smtClean="0"/>
              <a:t> download your SSH keys.</a:t>
            </a:r>
          </a:p>
          <a:p>
            <a:endParaRPr lang="en-US" baseline="0" dirty="0" smtClean="0"/>
          </a:p>
          <a:p>
            <a:r>
              <a:rPr lang="en-US" baseline="0" dirty="0" smtClean="0"/>
              <a:t>** Live portion: generate keys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21</a:t>
            </a:fld>
            <a:endParaRPr lang="en-US"/>
          </a:p>
        </p:txBody>
      </p:sp>
    </p:spTree>
    <p:extLst>
      <p:ext uri="{BB962C8B-B14F-4D97-AF65-F5344CB8AC3E}">
        <p14:creationId xmlns:p14="http://schemas.microsoft.com/office/powerpoint/2010/main" val="171541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the keys generated by the portal.  And configure SSH to use</a:t>
            </a:r>
            <a:r>
              <a:rPr lang="en-US" baseline="0" dirty="0" smtClean="0"/>
              <a:t> them.</a:t>
            </a:r>
          </a:p>
          <a:p>
            <a:endParaRPr lang="en-US" baseline="0" dirty="0" smtClean="0"/>
          </a:p>
          <a:p>
            <a:r>
              <a:rPr lang="en-US" baseline="0" dirty="0" smtClean="0"/>
              <a:t>These three commands:</a:t>
            </a:r>
          </a:p>
          <a:p>
            <a:r>
              <a:rPr lang="en-US" baseline="0" dirty="0" smtClean="0"/>
              <a:t> * Move the private key generated by the portal into a standard location in the .</a:t>
            </a:r>
            <a:r>
              <a:rPr lang="en-US" baseline="0" dirty="0" err="1" smtClean="0"/>
              <a:t>ssh</a:t>
            </a:r>
            <a:r>
              <a:rPr lang="en-US" baseline="0" dirty="0" smtClean="0"/>
              <a:t> directory of the user’s home directory</a:t>
            </a:r>
          </a:p>
          <a:p>
            <a:r>
              <a:rPr lang="en-US" baseline="0" dirty="0" smtClean="0"/>
              <a:t> * Changes the permissions on the file so it can’t be read by others</a:t>
            </a:r>
          </a:p>
          <a:p>
            <a:r>
              <a:rPr lang="en-US" baseline="0" dirty="0" smtClean="0"/>
              <a:t> * Adds the </a:t>
            </a:r>
            <a:r>
              <a:rPr lang="en-US" baseline="0" dirty="0" err="1" smtClean="0"/>
              <a:t>ssh</a:t>
            </a:r>
            <a:r>
              <a:rPr lang="en-US" baseline="0" dirty="0" smtClean="0"/>
              <a:t> private key to your </a:t>
            </a:r>
            <a:r>
              <a:rPr lang="en-US" baseline="0" dirty="0" err="1" smtClean="0"/>
              <a:t>ssh</a:t>
            </a:r>
            <a:r>
              <a:rPr lang="en-US" baseline="0" dirty="0" smtClean="0"/>
              <a:t> agent.</a:t>
            </a:r>
          </a:p>
          <a:p>
            <a:endParaRPr lang="en-US" baseline="0" dirty="0" smtClean="0"/>
          </a:p>
          <a:p>
            <a:r>
              <a:rPr lang="en-US" baseline="0" dirty="0" smtClean="0"/>
              <a:t>** Live portion **</a:t>
            </a:r>
          </a:p>
        </p:txBody>
      </p:sp>
      <p:sp>
        <p:nvSpPr>
          <p:cNvPr id="4" name="Slide Number Placeholder 3"/>
          <p:cNvSpPr>
            <a:spLocks noGrp="1"/>
          </p:cNvSpPr>
          <p:nvPr>
            <p:ph type="sldNum" sz="quarter" idx="10"/>
          </p:nvPr>
        </p:nvSpPr>
        <p:spPr/>
        <p:txBody>
          <a:bodyPr/>
          <a:lstStyle/>
          <a:p>
            <a:fld id="{CFF70022-842A-9E49-B39A-A69796940964}" type="slidenum">
              <a:rPr lang="en-US" smtClean="0"/>
              <a:t>22</a:t>
            </a:fld>
            <a:endParaRPr lang="en-US"/>
          </a:p>
        </p:txBody>
      </p:sp>
    </p:spTree>
    <p:extLst>
      <p:ext uri="{BB962C8B-B14F-4D97-AF65-F5344CB8AC3E}">
        <p14:creationId xmlns:p14="http://schemas.microsoft.com/office/powerpoint/2010/main" val="416778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2</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resource is something you</a:t>
            </a:r>
            <a:r>
              <a:rPr lang="en-US" baseline="0" dirty="0" smtClean="0"/>
              <a:t> can reserve -- like a computer or network.  Resources can be real or virtualized.</a:t>
            </a:r>
          </a:p>
          <a:p>
            <a:endParaRPr lang="en-US" baseline="0" dirty="0" smtClean="0"/>
          </a:p>
          <a:p>
            <a:r>
              <a:rPr lang="en-US" baseline="0" dirty="0" smtClean="0"/>
              <a:t>The description of the resources you want to reserve are called a resource specification (abbreviated </a:t>
            </a:r>
            <a:r>
              <a:rPr lang="en-US" baseline="0" dirty="0" err="1" smtClean="0"/>
              <a:t>RSpec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23</a:t>
            </a:fld>
            <a:endParaRPr lang="en-US"/>
          </a:p>
        </p:txBody>
      </p:sp>
    </p:spTree>
    <p:extLst>
      <p:ext uri="{BB962C8B-B14F-4D97-AF65-F5344CB8AC3E}">
        <p14:creationId xmlns:p14="http://schemas.microsoft.com/office/powerpoint/2010/main" val="20813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aggregate manages a set of available resources.</a:t>
            </a:r>
          </a:p>
          <a:p>
            <a:endParaRPr lang="en-US" dirty="0" smtClean="0"/>
          </a:p>
          <a:p>
            <a:r>
              <a:rPr lang="en-US" dirty="0" smtClean="0"/>
              <a:t>The</a:t>
            </a:r>
            <a:r>
              <a:rPr lang="en-US" baseline="0" dirty="0" smtClean="0"/>
              <a:t> GENI racks contains aggregates advertising compute and network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24</a:t>
            </a:fld>
            <a:endParaRPr lang="en-US"/>
          </a:p>
        </p:txBody>
      </p:sp>
    </p:spTree>
    <p:extLst>
      <p:ext uri="{BB962C8B-B14F-4D97-AF65-F5344CB8AC3E}">
        <p14:creationId xmlns:p14="http://schemas.microsoft.com/office/powerpoint/2010/main" val="160237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slice is a container for the resources you are using in your experiment.</a:t>
            </a:r>
          </a:p>
          <a:p>
            <a:endParaRPr lang="en-US" dirty="0" smtClean="0"/>
          </a:p>
          <a:p>
            <a:r>
              <a:rPr lang="en-US" dirty="0" smtClean="0"/>
              <a:t>A</a:t>
            </a:r>
            <a:r>
              <a:rPr lang="en-US" baseline="0" dirty="0" smtClean="0"/>
              <a:t> slice usually contains resources from multiple aggregates.  A slice belongs to a single project and has an expiration.  And slice names are unique within a project (as of mid-November 2013).</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25</a:t>
            </a:fld>
            <a:endParaRPr lang="en-US"/>
          </a:p>
        </p:txBody>
      </p:sp>
    </p:spTree>
    <p:extLst>
      <p:ext uri="{BB962C8B-B14F-4D97-AF65-F5344CB8AC3E}">
        <p14:creationId xmlns:p14="http://schemas.microsoft.com/office/powerpoint/2010/main" val="3159721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r" eaLnBrk="1" hangingPunct="1"/>
            <a:fld id="{9CCC826D-D5DC-CE4D-9AC8-FBBF43E83299}" type="slidenum">
              <a:rPr lang="en-US" sz="1200">
                <a:ea typeface="ＭＳ Ｐゴシック" charset="0"/>
                <a:cs typeface="ＭＳ Ｐゴシック" charset="0"/>
              </a:rPr>
              <a:pPr algn="r" eaLnBrk="1" hangingPunct="1"/>
              <a:t>26</a:t>
            </a:fld>
            <a:endParaRPr lang="en-US" sz="1200">
              <a:ea typeface="ＭＳ Ｐゴシック" charset="0"/>
              <a:cs typeface="ＭＳ Ｐゴシック" charset="0"/>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40" tIns="45720" rIns="91440" bIns="45720"/>
          <a:lstStyle/>
          <a:p>
            <a:r>
              <a:rPr lang="en-US" dirty="0" smtClean="0">
                <a:ea typeface="ＭＳ Ｐゴシック" charset="0"/>
                <a:cs typeface="ＭＳ Ｐゴシック" charset="0"/>
              </a:rPr>
              <a:t>For today’s experiment we are reserving two</a:t>
            </a:r>
            <a:r>
              <a:rPr lang="en-US" baseline="0" dirty="0" smtClean="0">
                <a:ea typeface="ＭＳ Ｐゴシック" charset="0"/>
                <a:cs typeface="ＭＳ Ｐゴシック" charset="0"/>
              </a:rPr>
              <a:t> resources which are VMs.</a:t>
            </a:r>
          </a:p>
          <a:p>
            <a:r>
              <a:rPr lang="en-US" baseline="0" dirty="0" smtClean="0">
                <a:ea typeface="ＭＳ Ｐゴシック" charset="0"/>
                <a:cs typeface="ＭＳ Ｐゴシック" charset="0"/>
              </a:rPr>
              <a:t>We are reserving those VMs at a single aggregate.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create</a:t>
            </a:r>
            <a:r>
              <a:rPr lang="en-US" baseline="0" dirty="0" smtClean="0"/>
              <a:t> a slice.</a:t>
            </a:r>
          </a:p>
          <a:p>
            <a:endParaRPr lang="en-US" baseline="0" dirty="0" smtClean="0"/>
          </a:p>
          <a:p>
            <a:r>
              <a:rPr lang="en-US" baseline="0" dirty="0" smtClean="0"/>
              <a:t>Second, we will optionally renew the slice.</a:t>
            </a:r>
          </a:p>
          <a:p>
            <a:endParaRPr lang="en-US" baseline="0" dirty="0" smtClean="0"/>
          </a:p>
          <a:p>
            <a:r>
              <a:rPr lang="en-US" baseline="0" dirty="0" smtClean="0"/>
              <a:t>Third, we will reserve resources at two aggregates.  There is real work happening here as the nodes are reserved.  </a:t>
            </a:r>
          </a:p>
          <a:p>
            <a:endParaRPr lang="en-US" baseline="0" dirty="0" smtClean="0"/>
          </a:p>
          <a:p>
            <a:r>
              <a:rPr lang="en-US" baseline="0" dirty="0" smtClean="0"/>
              <a:t>Fourth, we’ll determine if the virtual machines have booted and are ready for use.</a:t>
            </a:r>
          </a:p>
        </p:txBody>
      </p:sp>
      <p:sp>
        <p:nvSpPr>
          <p:cNvPr id="4" name="Slide Number Placeholder 3"/>
          <p:cNvSpPr>
            <a:spLocks noGrp="1"/>
          </p:cNvSpPr>
          <p:nvPr>
            <p:ph type="sldNum" sz="quarter" idx="10"/>
          </p:nvPr>
        </p:nvSpPr>
        <p:spPr/>
        <p:txBody>
          <a:bodyPr/>
          <a:lstStyle/>
          <a:p>
            <a:fld id="{CFF70022-842A-9E49-B39A-A69796940964}" type="slidenum">
              <a:rPr lang="en-US" smtClean="0"/>
              <a:t>27</a:t>
            </a:fld>
            <a:endParaRPr lang="en-US"/>
          </a:p>
        </p:txBody>
      </p:sp>
    </p:spTree>
    <p:extLst>
      <p:ext uri="{BB962C8B-B14F-4D97-AF65-F5344CB8AC3E}">
        <p14:creationId xmlns:p14="http://schemas.microsoft.com/office/powerpoint/2010/main" val="4180643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everyone is a member of the project, let’s click on the project page (you may need to reload your home page).</a:t>
            </a:r>
          </a:p>
          <a:p>
            <a:endParaRPr lang="en-US" baseline="0" dirty="0" smtClean="0"/>
          </a:p>
          <a:p>
            <a:r>
              <a:rPr lang="en-US" baseline="0" dirty="0" smtClean="0"/>
              <a:t>Now we all need to create a slice using the name XXXX.</a:t>
            </a:r>
          </a:p>
          <a:p>
            <a:endParaRPr lang="en-US" baseline="0" dirty="0" smtClean="0"/>
          </a:p>
          <a:p>
            <a:r>
              <a:rPr lang="en-US" baseline="0" dirty="0" smtClean="0"/>
              <a:t>** Live: create slice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28</a:t>
            </a:fld>
            <a:endParaRPr lang="en-US"/>
          </a:p>
        </p:txBody>
      </p:sp>
    </p:spTree>
    <p:extLst>
      <p:ext uri="{BB962C8B-B14F-4D97-AF65-F5344CB8AC3E}">
        <p14:creationId xmlns:p14="http://schemas.microsoft.com/office/powerpoint/2010/main" val="678368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will renew the slice to extend the initial expiration time for the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29</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will reserve resources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will reserve resources using Flack.  So let’s launch that.  This may take a minute.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30</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Flack is loaded you should be able to see your username, </a:t>
            </a:r>
            <a:r>
              <a:rPr lang="en-US" baseline="0" dirty="0" err="1" smtClean="0"/>
              <a:t>slicename</a:t>
            </a:r>
            <a:r>
              <a:rPr lang="en-US" baseline="0" dirty="0" smtClean="0"/>
              <a:t> and a long list of aggregates.</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31</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Find the aggregate listed on your worksheet.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 the </a:t>
            </a:r>
            <a:r>
              <a:rPr lang="en-US" b="1" dirty="0" smtClean="0"/>
              <a:t>VM</a:t>
            </a:r>
            <a:r>
              <a:rPr lang="en-US" dirty="0" smtClean="0"/>
              <a:t> box next to that aggregate and drag it onto the canvas.  Repeat.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click near one of the VM boxes on the canvas, then click and drag towards the other VM. Release when you reach the other VM. You should now see a line and a box representing a link connecting the two VMs.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32</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goals for today ….</a:t>
            </a:r>
          </a:p>
          <a:p>
            <a:endParaRPr lang="en-US" dirty="0" smtClean="0"/>
          </a:p>
          <a:p>
            <a:r>
              <a:rPr lang="en-US" dirty="0" smtClean="0"/>
              <a:t>First, jump right in and use GENI to do a very simple (layer 2) experiment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a:t>
            </a:fld>
            <a:endParaRPr lang="en-US"/>
          </a:p>
        </p:txBody>
      </p:sp>
    </p:spTree>
    <p:extLst>
      <p:ext uri="{BB962C8B-B14F-4D97-AF65-F5344CB8AC3E}">
        <p14:creationId xmlns:p14="http://schemas.microsoft.com/office/powerpoint/2010/main" val="297979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change the name of the VMs by clicking on the “</a:t>
            </a:r>
            <a:r>
              <a:rPr lang="en-US" dirty="0" err="1" smtClean="0"/>
              <a:t>i</a:t>
            </a:r>
            <a:r>
              <a:rPr lang="en-US" dirty="0" smtClean="0"/>
              <a:t>” in a circle and editing the name in the pop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one VM “client” and the other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33</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change the name of the VMs by clicking on the “</a:t>
            </a:r>
            <a:r>
              <a:rPr lang="en-US" dirty="0" err="1" smtClean="0"/>
              <a:t>i</a:t>
            </a:r>
            <a:r>
              <a:rPr lang="en-US" dirty="0" smtClean="0"/>
              <a:t>” in a circle and editing the name in the pop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one VM “client” and the other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34</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your topology looks like this, press the “Submit” button along the bottom.</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35</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some time the background</a:t>
            </a:r>
            <a:r>
              <a:rPr lang="en-US" baseline="0" dirty="0" smtClean="0"/>
              <a:t> will turn green indicating that the resources are ready.</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36</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II we will execute the meat of the experiment….</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37</a:t>
            </a:fld>
            <a:endParaRPr lang="en-US"/>
          </a:p>
        </p:txBody>
      </p:sp>
    </p:spTree>
    <p:extLst>
      <p:ext uri="{BB962C8B-B14F-4D97-AF65-F5344CB8AC3E}">
        <p14:creationId xmlns:p14="http://schemas.microsoft.com/office/powerpoint/2010/main" val="236606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two nodes (“client” and “server”) and they each have two interfaces.  The control interface connects to the public internet and is the interface you use to login to your nodes.  The data interface is what we use for the experiment: it’s connected to the VLAN.</a:t>
            </a:r>
            <a:endParaRPr lang="en-US" dirty="0" smtClean="0"/>
          </a:p>
          <a:p>
            <a:endParaRPr lang="en-US" dirty="0" smtClean="0"/>
          </a:p>
          <a:p>
            <a:r>
              <a:rPr lang="en-US" dirty="0" smtClean="0"/>
              <a:t>We will</a:t>
            </a:r>
            <a:r>
              <a:rPr lang="en-US" baseline="0" dirty="0" smtClean="0"/>
              <a:t> log into our nodes.</a:t>
            </a:r>
          </a:p>
          <a:p>
            <a:endParaRPr lang="en-US" baseline="0" dirty="0" smtClean="0"/>
          </a:p>
          <a:p>
            <a:r>
              <a:rPr lang="en-US" baseline="0" dirty="0" smtClean="0"/>
              <a:t>Then we will run our experiment ….</a:t>
            </a:r>
          </a:p>
          <a:p>
            <a:endParaRPr lang="en-US" baseline="0" dirty="0" smtClean="0"/>
          </a:p>
          <a:p>
            <a:r>
              <a:rPr lang="en-US" baseline="0" dirty="0" smtClean="0"/>
              <a:t>When we are done we’ll log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38</a:t>
            </a:fld>
            <a:endParaRPr lang="en-US"/>
          </a:p>
        </p:txBody>
      </p:sp>
    </p:spTree>
    <p:extLst>
      <p:ext uri="{BB962C8B-B14F-4D97-AF65-F5344CB8AC3E}">
        <p14:creationId xmlns:p14="http://schemas.microsoft.com/office/powerpoint/2010/main" val="228839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 on the </a:t>
            </a:r>
            <a:r>
              <a:rPr lang="en-US" dirty="0" err="1" smtClean="0"/>
              <a:t>ssh</a:t>
            </a:r>
            <a:r>
              <a:rPr lang="en-US" dirty="0" smtClean="0"/>
              <a:t> command to login.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Those using </a:t>
            </a:r>
            <a:r>
              <a:rPr lang="en-US" baseline="0" dirty="0" err="1" smtClean="0"/>
              <a:t>ExoGENI</a:t>
            </a:r>
            <a:r>
              <a:rPr lang="en-US" baseline="0" dirty="0" smtClean="0"/>
              <a:t>, will need to click the “refresh” button (at the bottom near the Submit) button to get the </a:t>
            </a:r>
            <a:r>
              <a:rPr lang="en-US" baseline="0" dirty="0" err="1" smtClean="0"/>
              <a:t>ssh</a:t>
            </a:r>
            <a:r>
              <a:rPr lang="en-US" baseline="0" dirty="0" smtClean="0"/>
              <a:t> button to show up.</a:t>
            </a:r>
          </a:p>
        </p:txBody>
      </p:sp>
      <p:sp>
        <p:nvSpPr>
          <p:cNvPr id="4" name="Slide Number Placeholder 3"/>
          <p:cNvSpPr>
            <a:spLocks noGrp="1"/>
          </p:cNvSpPr>
          <p:nvPr>
            <p:ph type="sldNum" sz="quarter" idx="10"/>
          </p:nvPr>
        </p:nvSpPr>
        <p:spPr/>
        <p:txBody>
          <a:bodyPr/>
          <a:lstStyle/>
          <a:p>
            <a:fld id="{CFF70022-842A-9E49-B39A-A69796940964}" type="slidenum">
              <a:rPr lang="en-US" smtClean="0"/>
              <a:t>39</a:t>
            </a:fld>
            <a:endParaRPr lang="en-US"/>
          </a:p>
        </p:txBody>
      </p:sp>
    </p:spTree>
    <p:extLst>
      <p:ext uri="{BB962C8B-B14F-4D97-AF65-F5344CB8AC3E}">
        <p14:creationId xmlns:p14="http://schemas.microsoft.com/office/powerpoint/2010/main" val="2385459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your two VMs</a:t>
            </a:r>
          </a:p>
          <a:p>
            <a:endParaRPr lang="en-US" dirty="0" smtClean="0"/>
          </a:p>
          <a:p>
            <a:r>
              <a:rPr lang="en-US" dirty="0" smtClean="0"/>
              <a:t>Next run </a:t>
            </a:r>
            <a:r>
              <a:rPr lang="en-US" dirty="0" err="1" smtClean="0"/>
              <a:t>ifconfig</a:t>
            </a:r>
            <a:r>
              <a:rPr lang="en-US" dirty="0" smtClean="0"/>
              <a:t>….</a:t>
            </a:r>
          </a:p>
          <a:p>
            <a:endParaRPr lang="en-US" dirty="0" smtClean="0"/>
          </a:p>
          <a:p>
            <a:r>
              <a:rPr lang="en-US" dirty="0" smtClean="0"/>
              <a:t>STOP</a:t>
            </a:r>
            <a:r>
              <a:rPr lang="en-US" baseline="0" dirty="0" smtClean="0"/>
              <a:t> and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40</a:t>
            </a:fld>
            <a:endParaRPr lang="en-US"/>
          </a:p>
        </p:txBody>
      </p:sp>
    </p:spTree>
    <p:extLst>
      <p:ext uri="{BB962C8B-B14F-4D97-AF65-F5344CB8AC3E}">
        <p14:creationId xmlns:p14="http://schemas.microsoft.com/office/powerpoint/2010/main" val="1123497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fill in your worksheet.  This is really important.</a:t>
            </a:r>
          </a:p>
          <a:p>
            <a:endParaRPr lang="en-US" baseline="0" dirty="0" smtClean="0">
              <a:sym typeface="Wingdings"/>
            </a:endParaRPr>
          </a:p>
          <a:p>
            <a:r>
              <a:rPr lang="en-US" baseline="0" dirty="0" smtClean="0">
                <a:sym typeface="Wingdings"/>
              </a:rPr>
              <a:t>Be careful.</a:t>
            </a:r>
          </a:p>
          <a:p>
            <a:endParaRPr lang="en-US" baseline="0" dirty="0" smtClean="0">
              <a:sym typeface="Wingdings"/>
            </a:endParaRPr>
          </a:p>
          <a:p>
            <a:r>
              <a:rPr lang="en-US" baseline="0" dirty="0" smtClean="0">
                <a:sym typeface="Wingdings"/>
              </a:rPr>
              <a:t>** Live portion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41</a:t>
            </a:fld>
            <a:endParaRPr lang="en-US"/>
          </a:p>
        </p:txBody>
      </p:sp>
    </p:spTree>
    <p:extLst>
      <p:ext uri="{BB962C8B-B14F-4D97-AF65-F5344CB8AC3E}">
        <p14:creationId xmlns:p14="http://schemas.microsoft.com/office/powerpoint/2010/main" val="1525671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Ping the server’s data interface.  This should succeed.  Let us know if this doesn’t work and we’ll help you debug it.</a:t>
            </a:r>
          </a:p>
          <a:p>
            <a:endParaRPr lang="en-US" baseline="0" dirty="0" smtClean="0"/>
          </a:p>
          <a:p>
            <a:r>
              <a:rPr lang="en-US" baseline="0" dirty="0" smtClean="0"/>
              <a:t>Ping the server’s control interface. This should also succeed.</a:t>
            </a:r>
          </a:p>
        </p:txBody>
      </p:sp>
      <p:sp>
        <p:nvSpPr>
          <p:cNvPr id="4" name="Slide Number Placeholder 3"/>
          <p:cNvSpPr>
            <a:spLocks noGrp="1"/>
          </p:cNvSpPr>
          <p:nvPr>
            <p:ph type="sldNum" sz="quarter" idx="10"/>
          </p:nvPr>
        </p:nvSpPr>
        <p:spPr/>
        <p:txBody>
          <a:bodyPr/>
          <a:lstStyle/>
          <a:p>
            <a:fld id="{CFF70022-842A-9E49-B39A-A69796940964}" type="slidenum">
              <a:rPr lang="en-US" smtClean="0"/>
              <a:t>42</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goal is to</a:t>
            </a:r>
            <a:r>
              <a:rPr lang="en-US" baseline="0" dirty="0" smtClean="0"/>
              <a:t> understand and use some GENI terminology.</a:t>
            </a:r>
          </a:p>
        </p:txBody>
      </p:sp>
      <p:sp>
        <p:nvSpPr>
          <p:cNvPr id="4" name="Slide Number Placeholder 3"/>
          <p:cNvSpPr>
            <a:spLocks noGrp="1"/>
          </p:cNvSpPr>
          <p:nvPr>
            <p:ph type="sldNum" sz="quarter" idx="10"/>
          </p:nvPr>
        </p:nvSpPr>
        <p:spPr/>
        <p:txBody>
          <a:bodyPr/>
          <a:lstStyle/>
          <a:p>
            <a:fld id="{CFF70022-842A-9E49-B39A-A69796940964}" type="slidenum">
              <a:rPr lang="en-US" smtClean="0"/>
              <a:t>4</a:t>
            </a:fld>
            <a:endParaRPr lang="en-US"/>
          </a:p>
        </p:txBody>
      </p:sp>
    </p:spTree>
    <p:extLst>
      <p:ext uri="{BB962C8B-B14F-4D97-AF65-F5344CB8AC3E}">
        <p14:creationId xmlns:p14="http://schemas.microsoft.com/office/powerpoint/2010/main" val="3397038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data link? Why?</a:t>
            </a:r>
          </a:p>
          <a:p>
            <a:endParaRPr lang="en-US" baseline="0" dirty="0" smtClean="0"/>
          </a:p>
          <a:p>
            <a:r>
              <a:rPr lang="en-US" baseline="0" dirty="0" smtClean="0"/>
              <a:t>The bandwidth of the data link is about 100 Mbps which is the default.</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control link? Why?</a:t>
            </a:r>
          </a:p>
          <a:p>
            <a:endParaRPr lang="en-US" baseline="0" dirty="0" smtClean="0"/>
          </a:p>
          <a:p>
            <a:r>
              <a:rPr lang="en-US" baseline="0" dirty="0" smtClean="0"/>
              <a:t>A lot more.  Because you get the full available link.</a:t>
            </a:r>
          </a:p>
        </p:txBody>
      </p:sp>
      <p:sp>
        <p:nvSpPr>
          <p:cNvPr id="4" name="Slide Number Placeholder 3"/>
          <p:cNvSpPr>
            <a:spLocks noGrp="1"/>
          </p:cNvSpPr>
          <p:nvPr>
            <p:ph type="sldNum" sz="quarter" idx="10"/>
          </p:nvPr>
        </p:nvSpPr>
        <p:spPr/>
        <p:txBody>
          <a:bodyPr/>
          <a:lstStyle/>
          <a:p>
            <a:fld id="{CFF70022-842A-9E49-B39A-A69796940964}" type="slidenum">
              <a:rPr lang="en-US" smtClean="0"/>
              <a:t>43</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44</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45</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46</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Ping the server’s </a:t>
            </a:r>
            <a:r>
              <a:rPr lang="en-US" i="1" baseline="0" dirty="0" smtClean="0"/>
              <a:t>data</a:t>
            </a:r>
            <a:r>
              <a:rPr lang="en-US" baseline="0" dirty="0" smtClean="0"/>
              <a:t> interface.  This should succeed.</a:t>
            </a:r>
          </a:p>
          <a:p>
            <a:endParaRPr lang="en-US" baseline="0" dirty="0" smtClean="0"/>
          </a:p>
          <a:p>
            <a:r>
              <a:rPr lang="en-US" baseline="0" dirty="0" smtClean="0"/>
              <a:t>Next bring down the </a:t>
            </a:r>
            <a:r>
              <a:rPr lang="en-US" i="1" baseline="0" dirty="0" smtClean="0"/>
              <a:t>data</a:t>
            </a:r>
            <a:r>
              <a:rPr lang="en-US" baseline="0" dirty="0" smtClean="0"/>
              <a:t> interface on the server node.</a:t>
            </a:r>
          </a:p>
          <a:p>
            <a:endParaRPr lang="en-US" baseline="0" dirty="0" smtClean="0"/>
          </a:p>
          <a:p>
            <a:r>
              <a:rPr lang="en-US" baseline="0" dirty="0" smtClean="0"/>
              <a:t>Your pings should start to fail.</a:t>
            </a:r>
          </a:p>
          <a:p>
            <a:endParaRPr lang="en-US" baseline="0" dirty="0" smtClean="0"/>
          </a:p>
          <a:p>
            <a:r>
              <a:rPr lang="en-US" baseline="0" dirty="0" smtClean="0"/>
              <a:t>Ping the server’s </a:t>
            </a:r>
            <a:r>
              <a:rPr lang="en-US" i="1" baseline="0" dirty="0" smtClean="0"/>
              <a:t>control</a:t>
            </a:r>
            <a:r>
              <a:rPr lang="en-US" baseline="0" dirty="0" smtClean="0"/>
              <a:t> interface.  This should succeed.</a:t>
            </a:r>
          </a:p>
          <a:p>
            <a:endParaRPr lang="en-US" baseline="0" dirty="0" smtClean="0"/>
          </a:p>
          <a:p>
            <a:r>
              <a:rPr lang="en-US" baseline="0" dirty="0" smtClean="0"/>
              <a:t>Next bring down the </a:t>
            </a:r>
            <a:r>
              <a:rPr lang="en-US" i="1" baseline="0" dirty="0" smtClean="0"/>
              <a:t>control</a:t>
            </a:r>
            <a:r>
              <a:rPr lang="en-US" baseline="0" dirty="0" smtClean="0"/>
              <a:t> interface on the server node.</a:t>
            </a:r>
          </a:p>
          <a:p>
            <a:endParaRPr lang="en-US" baseline="0" dirty="0" smtClean="0"/>
          </a:p>
          <a:p>
            <a:r>
              <a:rPr lang="en-US" baseline="0" dirty="0" smtClean="0"/>
              <a:t>Your </a:t>
            </a:r>
            <a:r>
              <a:rPr lang="en-US" baseline="0" dirty="0" err="1" smtClean="0"/>
              <a:t>ssh</a:t>
            </a:r>
            <a:r>
              <a:rPr lang="en-US" baseline="0" dirty="0" smtClean="0"/>
              <a:t> connection to the server node should immediately hang.</a:t>
            </a:r>
          </a:p>
          <a:p>
            <a:r>
              <a:rPr lang="en-US" baseline="0" dirty="0" smtClean="0"/>
              <a:t>And your pings should start to fail.</a:t>
            </a:r>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47</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48</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49</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50</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51</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some time the background</a:t>
            </a:r>
            <a:r>
              <a:rPr lang="en-US" baseline="0" dirty="0" smtClean="0"/>
              <a:t> will turn green indicating that the resources are ready.</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52</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goal is to learn how to use the GENI Experimenter Portal and Flack to do this experiment in GENI.  </a:t>
            </a:r>
          </a:p>
          <a:p>
            <a:endParaRPr lang="en-US" dirty="0" smtClean="0"/>
          </a:p>
          <a:p>
            <a:r>
              <a:rPr lang="en-US" dirty="0" smtClean="0"/>
              <a:t>Note that the portal and Flack</a:t>
            </a:r>
            <a:r>
              <a:rPr lang="en-US" baseline="0" dirty="0" smtClean="0"/>
              <a:t> are</a:t>
            </a:r>
            <a:r>
              <a:rPr lang="en-US" dirty="0" smtClean="0"/>
              <a:t> built with GENI in mind</a:t>
            </a:r>
            <a:r>
              <a:rPr lang="en-US" baseline="0" dirty="0" smtClean="0"/>
              <a:t> so they reflect GENI terminology and concepts.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a:t>
            </a:fld>
            <a:endParaRPr lang="en-US"/>
          </a:p>
        </p:txBody>
      </p:sp>
    </p:spTree>
    <p:extLst>
      <p:ext uri="{BB962C8B-B14F-4D97-AF65-F5344CB8AC3E}">
        <p14:creationId xmlns:p14="http://schemas.microsoft.com/office/powerpoint/2010/main" val="1877400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part of the experiment is when you would normally archive any data and release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53</a:t>
            </a:fld>
            <a:endParaRPr lang="en-US"/>
          </a:p>
        </p:txBody>
      </p:sp>
    </p:spTree>
    <p:extLst>
      <p:ext uri="{BB962C8B-B14F-4D97-AF65-F5344CB8AC3E}">
        <p14:creationId xmlns:p14="http://schemas.microsoft.com/office/powerpoint/2010/main" val="3547825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delete button is on the bottom of Flack (above the Submit button).</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55</a:t>
            </a:fld>
            <a:endParaRPr lang="en-US"/>
          </a:p>
        </p:txBody>
      </p:sp>
    </p:spTree>
    <p:extLst>
      <p:ext uri="{BB962C8B-B14F-4D97-AF65-F5344CB8AC3E}">
        <p14:creationId xmlns:p14="http://schemas.microsoft.com/office/powerpoint/2010/main" val="909208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delete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56</a:t>
            </a:fld>
            <a:endParaRPr lang="en-US"/>
          </a:p>
        </p:txBody>
      </p:sp>
    </p:spTree>
    <p:extLst>
      <p:ext uri="{BB962C8B-B14F-4D97-AF65-F5344CB8AC3E}">
        <p14:creationId xmlns:p14="http://schemas.microsoft.com/office/powerpoint/2010/main" val="3957907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we promised to do three things.</a:t>
            </a:r>
          </a:p>
          <a:p>
            <a:endParaRPr lang="en-US" dirty="0" smtClean="0"/>
          </a:p>
          <a:p>
            <a:r>
              <a:rPr lang="en-US" dirty="0" smtClean="0"/>
              <a:t>You’ve run your first GENI experiment.</a:t>
            </a:r>
          </a:p>
          <a:p>
            <a:r>
              <a:rPr lang="en-US" dirty="0" smtClean="0"/>
              <a:t>You’ve hopefully developed a more concrete understanding</a:t>
            </a:r>
            <a:r>
              <a:rPr lang="en-US" baseline="0" dirty="0" smtClean="0"/>
              <a:t> of GENI terminology.</a:t>
            </a:r>
          </a:p>
          <a:p>
            <a:r>
              <a:rPr lang="en-US" baseline="0" dirty="0" smtClean="0"/>
              <a:t>You have used the GENI portal and Flack</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57</a:t>
            </a:fld>
            <a:endParaRPr lang="en-US"/>
          </a:p>
        </p:txBody>
      </p:sp>
    </p:spTree>
    <p:extLst>
      <p:ext uri="{BB962C8B-B14F-4D97-AF65-F5344CB8AC3E}">
        <p14:creationId xmlns:p14="http://schemas.microsoft.com/office/powerpoint/2010/main" val="591385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58</a:t>
            </a:fld>
            <a:endParaRPr lang="en-US"/>
          </a:p>
        </p:txBody>
      </p:sp>
    </p:spTree>
    <p:extLst>
      <p:ext uri="{BB962C8B-B14F-4D97-AF65-F5344CB8AC3E}">
        <p14:creationId xmlns:p14="http://schemas.microsoft.com/office/powerpoint/2010/main" val="277240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goal is to learn how to use the GENI Experimenter Portal and Flack to do this experiment in GENI.  </a:t>
            </a:r>
          </a:p>
          <a:p>
            <a:endParaRPr lang="en-US" dirty="0" smtClean="0"/>
          </a:p>
          <a:p>
            <a:r>
              <a:rPr lang="en-US" dirty="0" smtClean="0"/>
              <a:t>Note that the portal and Flack</a:t>
            </a:r>
            <a:r>
              <a:rPr lang="en-US" baseline="0" dirty="0" smtClean="0"/>
              <a:t> are</a:t>
            </a:r>
            <a:r>
              <a:rPr lang="en-US" dirty="0" smtClean="0"/>
              <a:t> built with GENI in mind</a:t>
            </a:r>
            <a:r>
              <a:rPr lang="en-US" baseline="0" dirty="0" smtClean="0"/>
              <a:t> so they reflect GENI terminology and concepts.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6</a:t>
            </a:fld>
            <a:endParaRPr lang="en-US"/>
          </a:p>
        </p:txBody>
      </p:sp>
    </p:spTree>
    <p:extLst>
      <p:ext uri="{BB962C8B-B14F-4D97-AF65-F5344CB8AC3E}">
        <p14:creationId xmlns:p14="http://schemas.microsoft.com/office/powerpoint/2010/main" val="187740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split the experiment</a:t>
            </a:r>
            <a:r>
              <a:rPr lang="en-US" baseline="0" dirty="0" smtClean="0"/>
              <a:t> into several parts.  Before each of these sections, we’ll talk about the concepts and terms you will need for each section. </a:t>
            </a:r>
          </a:p>
          <a:p>
            <a:endParaRPr lang="en-US" baseline="0" dirty="0" smtClean="0"/>
          </a:p>
          <a:p>
            <a:r>
              <a:rPr lang="en-US" baseline="0" dirty="0" smtClean="0"/>
              <a:t>The logo on the left is intended to act as a guidepost to help you keep track of where you are.  </a:t>
            </a:r>
          </a:p>
        </p:txBody>
      </p:sp>
      <p:sp>
        <p:nvSpPr>
          <p:cNvPr id="4" name="Slide Number Placeholder 3"/>
          <p:cNvSpPr>
            <a:spLocks noGrp="1"/>
          </p:cNvSpPr>
          <p:nvPr>
            <p:ph type="sldNum" sz="quarter" idx="10"/>
          </p:nvPr>
        </p:nvSpPr>
        <p:spPr/>
        <p:txBody>
          <a:bodyPr/>
          <a:lstStyle/>
          <a:p>
            <a:fld id="{CFF70022-842A-9E49-B39A-A69796940964}" type="slidenum">
              <a:rPr lang="en-US" smtClean="0"/>
              <a:t>7</a:t>
            </a:fld>
            <a:endParaRPr lang="en-US"/>
          </a:p>
        </p:txBody>
      </p:sp>
    </p:spTree>
    <p:extLst>
      <p:ext uri="{BB962C8B-B14F-4D97-AF65-F5344CB8AC3E}">
        <p14:creationId xmlns:p14="http://schemas.microsoft.com/office/powerpoint/2010/main" val="134913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GENI Experimenter Portal is fundamentally about managing experimenters, projects and slices (we’ll define</a:t>
            </a:r>
            <a:r>
              <a:rPr lang="en-US" baseline="0" dirty="0" smtClean="0"/>
              <a:t> these terms in a minute).  But it also has tools for doing resource reservation.</a:t>
            </a:r>
          </a:p>
          <a:p>
            <a:endParaRPr lang="en-US" baseline="0" dirty="0" smtClean="0"/>
          </a:p>
          <a:p>
            <a:r>
              <a:rPr lang="en-US" baseline="0" dirty="0" smtClean="0"/>
              <a:t>(Note that new tools are being integrated with the Portal all the time.)</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8</a:t>
            </a:fld>
            <a:endParaRPr lang="en-US"/>
          </a:p>
        </p:txBody>
      </p:sp>
    </p:spTree>
    <p:extLst>
      <p:ext uri="{BB962C8B-B14F-4D97-AF65-F5344CB8AC3E}">
        <p14:creationId xmlns:p14="http://schemas.microsoft.com/office/powerpoint/2010/main" val="134271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Flack is a tool that is integrated into the portal which provides a graphical user interface for designing</a:t>
            </a:r>
            <a:r>
              <a:rPr lang="en-US" baseline="0" dirty="0" smtClean="0"/>
              <a:t> and reserving topologies in GENI.</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9</a:t>
            </a:fld>
            <a:endParaRPr lang="en-US"/>
          </a:p>
        </p:txBody>
      </p:sp>
    </p:spTree>
    <p:extLst>
      <p:ext uri="{BB962C8B-B14F-4D97-AF65-F5344CB8AC3E}">
        <p14:creationId xmlns:p14="http://schemas.microsoft.com/office/powerpoint/2010/main" val="1774313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a:solidFill>
                  <a:schemeClr val="bg2"/>
                </a:solidFill>
                <a:latin typeface="+mn-lt"/>
                <a:ea typeface="+mn-ea"/>
                <a:cs typeface="+mn-cs"/>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133772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32991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442B6-DD8B-514B-A7A3-E9B4EF62FBCF}"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78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442B6-DD8B-514B-A7A3-E9B4EF62FBCF}"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021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442B6-DD8B-514B-A7A3-E9B4EF62FBCF}" type="datetimeFigureOut">
              <a:rPr lang="en-US" smtClean="0"/>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5046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442B6-DD8B-514B-A7A3-E9B4EF62FBCF}" type="datetimeFigureOut">
              <a:rPr lang="en-US" smtClean="0"/>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94824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442B6-DD8B-514B-A7A3-E9B4EF62FBCF}" type="datetimeFigureOut">
              <a:rPr lang="en-US" smtClean="0"/>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2033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4255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1989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6776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7649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4"/>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589713"/>
            <a:ext cx="320040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dirty="0">
                <a:solidFill>
                  <a:schemeClr val="bg2"/>
                </a:solidFill>
                <a:latin typeface="Arial"/>
                <a:ea typeface="+mn-ea"/>
                <a:cs typeface="Arial"/>
              </a:rPr>
              <a:t>Sponsored by the National Science Foundation</a:t>
            </a:r>
          </a:p>
        </p:txBody>
      </p:sp>
      <p:sp>
        <p:nvSpPr>
          <p:cNvPr id="4106" name="Rectangle 10"/>
          <p:cNvSpPr>
            <a:spLocks noChangeArrowheads="1"/>
          </p:cNvSpPr>
          <p:nvPr/>
        </p:nvSpPr>
        <p:spPr bwMode="auto">
          <a:xfrm>
            <a:off x="8458200" y="6537325"/>
            <a:ext cx="533400" cy="244475"/>
          </a:xfrm>
          <a:prstGeom prst="rect">
            <a:avLst/>
          </a:prstGeom>
          <a:noFill/>
          <a:ln w="9525">
            <a:noFill/>
            <a:miter lim="800000"/>
            <a:headEnd/>
            <a:tailEnd/>
          </a:ln>
          <a:effectLst/>
        </p:spPr>
        <p:txBody>
          <a:bodyPr>
            <a:prstTxWarp prst="textNoShape">
              <a:avLst/>
            </a:prstTxWarp>
            <a:spAutoFit/>
          </a:bodyPr>
          <a:lstStyle/>
          <a:p>
            <a:pPr algn="r"/>
            <a:fld id="{F0B9EE18-F6D1-E846-95FF-32427CAB0805}" type="slidenum">
              <a:rPr lang="en-US" sz="1000">
                <a:solidFill>
                  <a:schemeClr val="bg2"/>
                </a:solidFill>
                <a:ea typeface="Arial" pitchFamily="-65" charset="0"/>
                <a:cs typeface="Arial" pitchFamily="-65" charset="0"/>
              </a:rPr>
              <a:pPr algn="r"/>
              <a:t>‹#›</a:t>
            </a:fld>
            <a:endParaRPr lang="en-US" sz="1000">
              <a:solidFill>
                <a:schemeClr val="bg2"/>
              </a:solidFill>
              <a:ea typeface="Arial" pitchFamily="-65" charset="0"/>
              <a:cs typeface="Arial" pitchFamily="-65" charset="0"/>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Rectangle 18"/>
          <p:cNvSpPr>
            <a:spLocks noGrp="1" noChangeArrowheads="1"/>
          </p:cNvSpPr>
          <p:nvPr>
            <p:ph type="body" idx="1"/>
          </p:nvPr>
        </p:nvSpPr>
        <p:spPr bwMode="auto">
          <a:xfrm>
            <a:off x="457200" y="12192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16" name="Rectangle 20"/>
          <p:cNvSpPr>
            <a:spLocks noChangeArrowheads="1"/>
          </p:cNvSpPr>
          <p:nvPr/>
        </p:nvSpPr>
        <p:spPr bwMode="auto">
          <a:xfrm>
            <a:off x="3517899" y="6598083"/>
            <a:ext cx="3230418" cy="246221"/>
          </a:xfrm>
          <a:prstGeom prst="rect">
            <a:avLst/>
          </a:prstGeom>
          <a:noFill/>
          <a:ln w="9525">
            <a:noFill/>
            <a:miter lim="800000"/>
            <a:headEnd/>
            <a:tailEnd/>
          </a:ln>
          <a:effectLst/>
        </p:spPr>
        <p:txBody>
          <a:bodyPr wrap="square">
            <a:prstTxWarp prst="textNoShape">
              <a:avLst/>
            </a:prstTxWarp>
            <a:spAutoFit/>
          </a:bodyPr>
          <a:lstStyle/>
          <a:p>
            <a:pPr algn="ctr" fontAlgn="auto">
              <a:spcBef>
                <a:spcPts val="0"/>
              </a:spcBef>
              <a:spcAft>
                <a:spcPts val="0"/>
              </a:spcAft>
              <a:defRPr/>
            </a:pPr>
            <a:r>
              <a:rPr lang="en-US" sz="1000" dirty="0" smtClean="0">
                <a:solidFill>
                  <a:schemeClr val="bg2"/>
                </a:solidFill>
                <a:latin typeface="Arial"/>
                <a:ea typeface="+mn-ea"/>
                <a:cs typeface="Arial"/>
              </a:rPr>
              <a:t>Lab Zero – </a:t>
            </a:r>
            <a:r>
              <a:rPr lang="en-US" sz="1000" dirty="0" smtClean="0">
                <a:solidFill>
                  <a:schemeClr val="bg2"/>
                </a:solidFill>
                <a:latin typeface="Arial"/>
                <a:ea typeface="+mn-ea"/>
                <a:cs typeface="Arial"/>
              </a:rPr>
              <a:t>November 6</a:t>
            </a:r>
            <a:r>
              <a:rPr lang="en-US" sz="1000" baseline="0" dirty="0" smtClean="0">
                <a:solidFill>
                  <a:schemeClr val="bg2"/>
                </a:solidFill>
                <a:latin typeface="Arial"/>
                <a:ea typeface="+mn-ea"/>
                <a:cs typeface="Arial"/>
              </a:rPr>
              <a:t>, </a:t>
            </a:r>
            <a:r>
              <a:rPr lang="en-US" sz="1000" baseline="0" dirty="0" smtClean="0">
                <a:solidFill>
                  <a:schemeClr val="bg2"/>
                </a:solidFill>
                <a:latin typeface="Arial"/>
                <a:ea typeface="+mn-ea"/>
                <a:cs typeface="Arial"/>
              </a:rPr>
              <a:t>2014</a:t>
            </a:r>
            <a:endParaRPr lang="en-US" sz="1000" dirty="0">
              <a:solidFill>
                <a:schemeClr val="bg2"/>
              </a:solidFill>
              <a:latin typeface="Arial"/>
              <a:ea typeface="+mn-ea"/>
              <a:cs typeface="Arial"/>
            </a:endParaRPr>
          </a:p>
        </p:txBody>
      </p:sp>
      <p:pic>
        <p:nvPicPr>
          <p:cNvPr id="1033" name="Picture 22" descr="nsf2"/>
          <p:cNvPicPr>
            <a:picLocks noChangeAspect="1" noChangeArrowheads="1"/>
          </p:cNvPicPr>
          <p:nvPr/>
        </p:nvPicPr>
        <p:blipFill>
          <a:blip r:embed="rId15"/>
          <a:srcRect/>
          <a:stretch>
            <a:fillRect/>
          </a:stretch>
        </p:blipFill>
        <p:spPr bwMode="auto">
          <a:xfrm>
            <a:off x="268288" y="6573838"/>
            <a:ext cx="280987" cy="260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r" rtl="0" eaLnBrk="1" fontAlgn="base" hangingPunct="1">
        <a:spcBef>
          <a:spcPct val="0"/>
        </a:spcBef>
        <a:spcAft>
          <a:spcPct val="0"/>
        </a:spcAft>
        <a:defRPr sz="3200" b="1">
          <a:solidFill>
            <a:srgbClr val="333333"/>
          </a:solidFill>
          <a:latin typeface="Arial"/>
          <a:ea typeface="ＭＳ Ｐゴシック" pitchFamily="-65" charset="-128"/>
          <a:cs typeface="Arial"/>
        </a:defRPr>
      </a:lvl1pPr>
      <a:lvl2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2pPr>
      <a:lvl3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3pPr>
      <a:lvl4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4pPr>
      <a:lvl5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5pPr>
      <a:lvl6pPr marL="457200" algn="r" rtl="0" eaLnBrk="1" fontAlgn="base" hangingPunct="1">
        <a:spcBef>
          <a:spcPct val="0"/>
        </a:spcBef>
        <a:spcAft>
          <a:spcPct val="0"/>
        </a:spcAft>
        <a:defRPr sz="2500">
          <a:solidFill>
            <a:srgbClr val="333333"/>
          </a:solidFill>
          <a:latin typeface="Franklin Gothic Medium" pitchFamily="-65" charset="0"/>
        </a:defRPr>
      </a:lvl6pPr>
      <a:lvl7pPr marL="914400" algn="r" rtl="0" eaLnBrk="1" fontAlgn="base" hangingPunct="1">
        <a:spcBef>
          <a:spcPct val="0"/>
        </a:spcBef>
        <a:spcAft>
          <a:spcPct val="0"/>
        </a:spcAft>
        <a:defRPr sz="2500">
          <a:solidFill>
            <a:srgbClr val="333333"/>
          </a:solidFill>
          <a:latin typeface="Franklin Gothic Medium" pitchFamily="-65" charset="0"/>
        </a:defRPr>
      </a:lvl7pPr>
      <a:lvl8pPr marL="1371600" algn="r" rtl="0" eaLnBrk="1" fontAlgn="base" hangingPunct="1">
        <a:spcBef>
          <a:spcPct val="0"/>
        </a:spcBef>
        <a:spcAft>
          <a:spcPct val="0"/>
        </a:spcAft>
        <a:defRPr sz="2500">
          <a:solidFill>
            <a:srgbClr val="333333"/>
          </a:solidFill>
          <a:latin typeface="Franklin Gothic Medium" pitchFamily="-65" charset="0"/>
        </a:defRPr>
      </a:lvl8pPr>
      <a:lvl9pPr marL="1828800" algn="r" rtl="0" eaLnBrk="1" fontAlgn="base" hangingPunct="1">
        <a:spcBef>
          <a:spcPct val="0"/>
        </a:spcBef>
        <a:spcAft>
          <a:spcPct val="0"/>
        </a:spcAft>
        <a:defRPr sz="2500">
          <a:solidFill>
            <a:srgbClr val="333333"/>
          </a:solidFill>
          <a:latin typeface="Franklin Gothic Medium" pitchFamily="-65" charset="0"/>
        </a:defRPr>
      </a:lvl9pPr>
    </p:titleStyle>
    <p:body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00000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FF00"/>
                </a:solidFill>
              </a:defRPr>
            </a:lvl1pPr>
          </a:lstStyle>
          <a:p>
            <a:fld id="{0F3442B6-DD8B-514B-A7A3-E9B4EF62FBCF}" type="datetimeFigureOut">
              <a:rPr lang="en-US" smtClean="0"/>
              <a:pPr/>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FF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FF00"/>
                </a:solidFill>
              </a:defRPr>
            </a:lvl1pPr>
          </a:lstStyle>
          <a:p>
            <a:fld id="{BB9D3641-6F4D-C540-866D-172CAB7ACF63}" type="slidenum">
              <a:rPr lang="en-US" smtClean="0"/>
              <a:pPr/>
              <a:t>‹#›</a:t>
            </a:fld>
            <a:endParaRPr lang="en-US"/>
          </a:p>
        </p:txBody>
      </p:sp>
    </p:spTree>
    <p:extLst>
      <p:ext uri="{BB962C8B-B14F-4D97-AF65-F5344CB8AC3E}">
        <p14:creationId xmlns:p14="http://schemas.microsoft.com/office/powerpoint/2010/main" val="1219792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FF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panther.gpolab.bb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0.wmf"/><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25.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1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7.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Are you ready for the tutorial?</a:t>
            </a:r>
            <a:endParaRPr lang="en-US" sz="3600" dirty="0"/>
          </a:p>
        </p:txBody>
      </p:sp>
      <p:sp>
        <p:nvSpPr>
          <p:cNvPr id="3" name="Content Placeholder 2"/>
          <p:cNvSpPr>
            <a:spLocks noGrp="1"/>
          </p:cNvSpPr>
          <p:nvPr>
            <p:ph idx="1"/>
          </p:nvPr>
        </p:nvSpPr>
        <p:spPr>
          <a:xfrm>
            <a:off x="437850" y="1199563"/>
            <a:ext cx="5117432" cy="4935071"/>
          </a:xfrm>
        </p:spPr>
        <p:txBody>
          <a:bodyPr/>
          <a:lstStyle/>
          <a:p>
            <a:pPr marL="0" indent="0">
              <a:buNone/>
            </a:pPr>
            <a:endParaRPr lang="en-US" sz="2400" dirty="0" smtClean="0"/>
          </a:p>
          <a:p>
            <a:pPr marL="514350" indent="-514350">
              <a:buFont typeface="+mj-lt"/>
              <a:buAutoNum type="arabicPeriod"/>
            </a:pPr>
            <a:r>
              <a:rPr lang="en-US" sz="2400" dirty="0" smtClean="0"/>
              <a:t>Grab a Worksheet and instructions</a:t>
            </a:r>
          </a:p>
          <a:p>
            <a:pPr marL="514350" indent="-514350">
              <a:buFont typeface="+mj-lt"/>
              <a:buAutoNum type="arabicPeriod"/>
            </a:pPr>
            <a:endParaRPr lang="en-US" sz="2400" dirty="0" smtClean="0"/>
          </a:p>
          <a:p>
            <a:pPr marL="514350" indent="-514350">
              <a:buFont typeface="+mj-lt"/>
              <a:buAutoNum type="arabicPeriod"/>
            </a:pPr>
            <a:r>
              <a:rPr lang="en-US" sz="2400" dirty="0" smtClean="0"/>
              <a:t>Did you do the pre-work?</a:t>
            </a:r>
          </a:p>
          <a:p>
            <a:pPr marL="514350" lvl="1" indent="0">
              <a:buNone/>
            </a:pPr>
            <a:r>
              <a:rPr lang="en-US" sz="2000" dirty="0" smtClean="0"/>
              <a:t>A. Do you have an account?</a:t>
            </a:r>
          </a:p>
          <a:p>
            <a:pPr marL="514350" lvl="1" indent="0">
              <a:buNone/>
            </a:pPr>
            <a:r>
              <a:rPr lang="en-US" sz="2000" dirty="0" smtClean="0"/>
              <a:t>B. Have you installed the tools?</a:t>
            </a:r>
          </a:p>
          <a:p>
            <a:pPr marL="514350" lvl="1" indent="0">
              <a:buNone/>
            </a:pPr>
            <a:r>
              <a:rPr lang="en-US" sz="2000" dirty="0"/>
              <a:t>	</a:t>
            </a:r>
            <a:r>
              <a:rPr lang="en-US" sz="2000" dirty="0" smtClean="0"/>
              <a:t>* SSH </a:t>
            </a:r>
          </a:p>
          <a:p>
            <a:pPr marL="514350" lvl="1" indent="0">
              <a:buNone/>
            </a:pPr>
            <a:r>
              <a:rPr lang="en-US" sz="2000" dirty="0"/>
              <a:t> </a:t>
            </a:r>
            <a:r>
              <a:rPr lang="en-US" sz="2000" dirty="0" smtClean="0"/>
              <a:t>	* </a:t>
            </a:r>
            <a:r>
              <a:rPr lang="en-US" sz="2000" dirty="0" err="1" smtClean="0"/>
              <a:t>omni</a:t>
            </a:r>
            <a:endParaRPr lang="en-US" sz="1800" dirty="0" smtClean="0"/>
          </a:p>
          <a:p>
            <a:pPr marL="1371600" lvl="2" indent="-457200"/>
            <a:endParaRPr lang="en-US" sz="2000" i="1" dirty="0" smtClean="0"/>
          </a:p>
          <a:p>
            <a:pPr marL="571500" indent="-457200"/>
            <a:endParaRPr lang="en-US" dirty="0" smtClean="0"/>
          </a:p>
          <a:p>
            <a:pPr marL="1371600" lvl="2" indent="-457200"/>
            <a:endParaRPr lang="en-US" dirty="0" smtClean="0"/>
          </a:p>
          <a:p>
            <a:pPr marL="971550" lvl="1" indent="-457200">
              <a:buFont typeface="+mj-lt"/>
              <a:buAutoNum type="arabicPeriod"/>
            </a:pPr>
            <a:endParaRPr lang="en-US" dirty="0"/>
          </a:p>
        </p:txBody>
      </p:sp>
      <p:sp>
        <p:nvSpPr>
          <p:cNvPr id="11" name="TextBox 10"/>
          <p:cNvSpPr txBox="1"/>
          <p:nvPr/>
        </p:nvSpPr>
        <p:spPr>
          <a:xfrm>
            <a:off x="106947" y="5088454"/>
            <a:ext cx="9037053" cy="2123658"/>
          </a:xfrm>
          <a:prstGeom prst="rect">
            <a:avLst/>
          </a:prstGeom>
          <a:noFill/>
        </p:spPr>
        <p:txBody>
          <a:bodyPr wrap="square" rtlCol="0">
            <a:spAutoFit/>
          </a:bodyPr>
          <a:lstStyle/>
          <a:p>
            <a:pPr marL="0" indent="0" algn="ctr">
              <a:buNone/>
            </a:pPr>
            <a:r>
              <a:rPr lang="en-US" sz="3600" dirty="0"/>
              <a:t>GENI Portal is at: </a:t>
            </a:r>
          </a:p>
          <a:p>
            <a:pPr lvl="1" algn="ctr"/>
            <a:r>
              <a:rPr lang="en-US" sz="6000" b="1" dirty="0">
                <a:solidFill>
                  <a:srgbClr val="FF6600"/>
                </a:solidFill>
                <a:hlinkClick r:id="rId3"/>
              </a:rPr>
              <a:t>http://portal.geni.net</a:t>
            </a:r>
            <a:r>
              <a:rPr lang="en-US" sz="6000" dirty="0">
                <a:solidFill>
                  <a:srgbClr val="FF6600"/>
                </a:solidFill>
                <a:hlinkClick r:id="rId3"/>
              </a:rPr>
              <a:t> </a:t>
            </a:r>
            <a:endParaRPr lang="en-US" sz="3600" dirty="0"/>
          </a:p>
          <a:p>
            <a:pPr algn="ctr"/>
            <a:endParaRPr lang="en-US" sz="3600" dirty="0"/>
          </a:p>
        </p:txBody>
      </p:sp>
      <p:sp>
        <p:nvSpPr>
          <p:cNvPr id="16" name="Content Placeholder 2"/>
          <p:cNvSpPr txBox="1">
            <a:spLocks/>
          </p:cNvSpPr>
          <p:nvPr/>
        </p:nvSpPr>
        <p:spPr bwMode="auto">
          <a:xfrm>
            <a:off x="4717750" y="1199563"/>
            <a:ext cx="5117432" cy="4935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FontTx/>
              <a:buNone/>
            </a:pPr>
            <a:endParaRPr lang="en-US" sz="2400" dirty="0" smtClean="0"/>
          </a:p>
          <a:p>
            <a:pPr marL="514350" indent="-514350">
              <a:buFont typeface="+mj-lt"/>
              <a:buAutoNum type="arabicPeriod" startAt="3"/>
            </a:pPr>
            <a:r>
              <a:rPr lang="en-US" sz="2400" dirty="0" smtClean="0"/>
              <a:t>Connect to the network</a:t>
            </a:r>
          </a:p>
          <a:p>
            <a:pPr marL="400050" lvl="1" indent="0">
              <a:buNone/>
            </a:pPr>
            <a:r>
              <a:rPr lang="en-US" sz="2000" dirty="0" smtClean="0"/>
              <a:t>Connect to </a:t>
            </a:r>
            <a:r>
              <a:rPr lang="en-US" sz="2000" i="1" dirty="0" smtClean="0"/>
              <a:t>MSU-Visitor</a:t>
            </a:r>
          </a:p>
          <a:p>
            <a:pPr marL="400050" lvl="1" indent="0">
              <a:buNone/>
            </a:pPr>
            <a:endParaRPr lang="en-US" sz="2000" i="1" dirty="0" smtClean="0"/>
          </a:p>
          <a:p>
            <a:pPr marL="400050" lvl="1" indent="0">
              <a:buNone/>
            </a:pPr>
            <a:r>
              <a:rPr lang="en-US" sz="2000" dirty="0" smtClean="0"/>
              <a:t>Mac Users:</a:t>
            </a:r>
          </a:p>
          <a:p>
            <a:pPr marL="914400" lvl="1" indent="-514350">
              <a:buFont typeface="+mj-lt"/>
              <a:buAutoNum type="alphaLcPeriod"/>
            </a:pPr>
            <a:r>
              <a:rPr lang="en-US" sz="2000" dirty="0"/>
              <a:t>B</a:t>
            </a:r>
            <a:r>
              <a:rPr lang="en-US" sz="2000" dirty="0" smtClean="0"/>
              <a:t>rowse to:</a:t>
            </a:r>
          </a:p>
          <a:p>
            <a:pPr marL="400050" lvl="1" indent="0">
              <a:buNone/>
            </a:pPr>
            <a:r>
              <a:rPr lang="en-US" sz="1600" dirty="0">
                <a:latin typeface="Courier New"/>
                <a:cs typeface="Courier New"/>
              </a:rPr>
              <a:t>https://1.1.1.1/</a:t>
            </a:r>
            <a:r>
              <a:rPr lang="en-US" sz="1600" dirty="0" err="1" smtClean="0">
                <a:latin typeface="Courier New"/>
                <a:cs typeface="Courier New"/>
              </a:rPr>
              <a:t>login.html</a:t>
            </a:r>
            <a:endParaRPr lang="en-US" sz="1600" dirty="0" smtClean="0">
              <a:latin typeface="Courier New"/>
              <a:cs typeface="Courier New"/>
            </a:endParaRPr>
          </a:p>
          <a:p>
            <a:pPr marL="857250" lvl="1" indent="-457200">
              <a:buFont typeface="+mj-lt"/>
              <a:buAutoNum type="alphaLcPeriod" startAt="2"/>
            </a:pPr>
            <a:r>
              <a:rPr lang="en-US" sz="2000" dirty="0" smtClean="0"/>
              <a:t>Enter your e-mail address</a:t>
            </a:r>
          </a:p>
          <a:p>
            <a:pPr marL="1371600" lvl="2" indent="-457200">
              <a:buFont typeface="+mj-lt"/>
              <a:buAutoNum type="alphaLcPeriod" startAt="3"/>
            </a:pPr>
            <a:endParaRPr lang="en-US" dirty="0" smtClean="0"/>
          </a:p>
          <a:p>
            <a:pPr marL="971550" lvl="1" indent="-457200">
              <a:buFont typeface="+mj-lt"/>
              <a:buAutoNum type="alphaLcPeriod" startAt="2"/>
            </a:pPr>
            <a:endParaRPr lang="en-US" dirty="0"/>
          </a:p>
        </p:txBody>
      </p:sp>
    </p:spTree>
    <p:extLst>
      <p:ext uri="{BB962C8B-B14F-4D97-AF65-F5344CB8AC3E}">
        <p14:creationId xmlns:p14="http://schemas.microsoft.com/office/powerpoint/2010/main" val="3519413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Experimenter</a:t>
            </a:r>
            <a:endParaRPr lang="en-US" dirty="0"/>
          </a:p>
        </p:txBody>
      </p:sp>
      <p:sp>
        <p:nvSpPr>
          <p:cNvPr id="11" name="Content Placeholder 10"/>
          <p:cNvSpPr>
            <a:spLocks noGrp="1"/>
          </p:cNvSpPr>
          <p:nvPr>
            <p:ph sz="half" idx="1"/>
          </p:nvPr>
        </p:nvSpPr>
        <p:spPr>
          <a:xfrm>
            <a:off x="381000" y="1476930"/>
            <a:ext cx="5270500" cy="4876800"/>
          </a:xfrm>
        </p:spPr>
        <p:txBody>
          <a:bodyPr/>
          <a:lstStyle/>
          <a:p>
            <a:pPr marL="0" indent="0">
              <a:buNone/>
            </a:pPr>
            <a:r>
              <a:rPr lang="en-US" dirty="0" smtClean="0"/>
              <a:t>An </a:t>
            </a:r>
            <a:r>
              <a:rPr lang="en-US" sz="3200" b="1" dirty="0" smtClean="0"/>
              <a:t>experimenter</a:t>
            </a:r>
            <a:r>
              <a:rPr lang="en-US" sz="3200" dirty="0" smtClean="0"/>
              <a:t> </a:t>
            </a:r>
            <a:r>
              <a:rPr lang="en-US" dirty="0" smtClean="0"/>
              <a:t>is </a:t>
            </a:r>
            <a:r>
              <a:rPr lang="en-US" dirty="0" smtClean="0">
                <a:solidFill>
                  <a:schemeClr val="tx1"/>
                </a:solidFill>
              </a:rPr>
              <a:t>a researcher who uses </a:t>
            </a:r>
            <a:r>
              <a:rPr lang="en-US" dirty="0">
                <a:solidFill>
                  <a:schemeClr val="tx1"/>
                </a:solidFill>
              </a:rPr>
              <a:t>GENI resources</a:t>
            </a:r>
            <a:endParaRPr lang="en-US" dirty="0" smtClean="0">
              <a:solidFill>
                <a:schemeClr val="tx1"/>
              </a:solidFill>
            </a:endParaRPr>
          </a:p>
          <a:p>
            <a:pPr marL="0" indent="0">
              <a:spcBef>
                <a:spcPts val="5472"/>
              </a:spcBef>
              <a:buNone/>
            </a:pPr>
            <a:r>
              <a:rPr lang="en-US" sz="2600" dirty="0" smtClean="0">
                <a:solidFill>
                  <a:schemeClr val="tx1"/>
                </a:solidFill>
              </a:rPr>
              <a:t>Different types of experimenters have different roles and permissions:</a:t>
            </a:r>
          </a:p>
          <a:p>
            <a:r>
              <a:rPr lang="en-US" sz="2600" dirty="0" smtClean="0">
                <a:solidFill>
                  <a:schemeClr val="tx1"/>
                </a:solidFill>
              </a:rPr>
              <a:t>Advisor </a:t>
            </a:r>
            <a:r>
              <a:rPr lang="en-US" sz="2600" dirty="0" err="1" smtClean="0">
                <a:solidFill>
                  <a:schemeClr val="tx1"/>
                </a:solidFill>
              </a:rPr>
              <a:t>vs</a:t>
            </a:r>
            <a:r>
              <a:rPr lang="en-US" sz="2600" dirty="0" smtClean="0">
                <a:solidFill>
                  <a:schemeClr val="tx1"/>
                </a:solidFill>
              </a:rPr>
              <a:t> Grad Student</a:t>
            </a:r>
          </a:p>
          <a:p>
            <a:r>
              <a:rPr lang="en-US" sz="2600" dirty="0" smtClean="0">
                <a:solidFill>
                  <a:schemeClr val="tx1"/>
                </a:solidFill>
              </a:rPr>
              <a:t>Teacher </a:t>
            </a:r>
            <a:r>
              <a:rPr lang="en-US" sz="2600" dirty="0" err="1" smtClean="0">
                <a:solidFill>
                  <a:schemeClr val="tx1"/>
                </a:solidFill>
              </a:rPr>
              <a:t>vs</a:t>
            </a:r>
            <a:r>
              <a:rPr lang="en-US" sz="2600" dirty="0" smtClean="0">
                <a:solidFill>
                  <a:schemeClr val="tx1"/>
                </a:solidFill>
              </a:rPr>
              <a:t> TA </a:t>
            </a:r>
            <a:r>
              <a:rPr lang="en-US" sz="2600" dirty="0" err="1" smtClean="0">
                <a:solidFill>
                  <a:schemeClr val="tx1"/>
                </a:solidFill>
              </a:rPr>
              <a:t>vs</a:t>
            </a:r>
            <a:r>
              <a:rPr lang="en-US" sz="2600" dirty="0" smtClean="0">
                <a:solidFill>
                  <a:schemeClr val="tx1"/>
                </a:solidFill>
              </a:rPr>
              <a:t> Student</a:t>
            </a:r>
          </a:p>
          <a:p>
            <a:pPr marL="0" indent="0">
              <a:buNone/>
            </a:pPr>
            <a:endParaRPr lang="en-US" dirty="0"/>
          </a:p>
          <a:p>
            <a:endParaRPr lang="en-US" dirty="0" smtClean="0"/>
          </a:p>
          <a:p>
            <a:endParaRPr lang="en-US" dirty="0"/>
          </a:p>
        </p:txBody>
      </p:sp>
      <p:grpSp>
        <p:nvGrpSpPr>
          <p:cNvPr id="4" name="Group 3"/>
          <p:cNvGrpSpPr/>
          <p:nvPr/>
        </p:nvGrpSpPr>
        <p:grpSpPr>
          <a:xfrm>
            <a:off x="6060334" y="2005815"/>
            <a:ext cx="2802252" cy="3798601"/>
            <a:chOff x="1066800" y="1189038"/>
            <a:chExt cx="1821184" cy="2468710"/>
          </a:xfrm>
        </p:grpSpPr>
        <p:pic>
          <p:nvPicPr>
            <p:cNvPr id="5"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7"/>
            <p:cNvSpPr txBox="1">
              <a:spLocks noChangeArrowheads="1"/>
            </p:cNvSpPr>
            <p:nvPr/>
          </p:nvSpPr>
          <p:spPr bwMode="auto">
            <a:xfrm>
              <a:off x="1107668" y="3295650"/>
              <a:ext cx="1780316" cy="3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400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Tree>
    <p:extLst>
      <p:ext uri="{BB962C8B-B14F-4D97-AF65-F5344CB8AC3E}">
        <p14:creationId xmlns:p14="http://schemas.microsoft.com/office/powerpoint/2010/main" val="2786106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Projects</a:t>
            </a:r>
            <a:endParaRPr lang="en-US" sz="3600" dirty="0"/>
          </a:p>
        </p:txBody>
      </p:sp>
      <p:sp>
        <p:nvSpPr>
          <p:cNvPr id="11" name="Content Placeholder 10"/>
          <p:cNvSpPr>
            <a:spLocks noGrp="1"/>
          </p:cNvSpPr>
          <p:nvPr>
            <p:ph sz="half" idx="1"/>
          </p:nvPr>
        </p:nvSpPr>
        <p:spPr>
          <a:xfrm>
            <a:off x="381000" y="1750390"/>
            <a:ext cx="4983874" cy="1326346"/>
          </a:xfrm>
        </p:spPr>
        <p:txBody>
          <a:bodyPr/>
          <a:lstStyle/>
          <a:p>
            <a:pPr marL="0" indent="0">
              <a:buNone/>
            </a:pPr>
            <a:r>
              <a:rPr lang="en-US" sz="4000" b="1" dirty="0" smtClean="0"/>
              <a:t>Projects </a:t>
            </a:r>
            <a:r>
              <a:rPr lang="en-US" sz="3600" dirty="0" smtClean="0"/>
              <a:t>organize research </a:t>
            </a:r>
            <a:r>
              <a:rPr lang="en-US" sz="3600" dirty="0"/>
              <a:t>in </a:t>
            </a:r>
            <a:r>
              <a:rPr lang="en-US" sz="3600" dirty="0" smtClean="0"/>
              <a:t>GENI</a:t>
            </a:r>
            <a:endParaRPr lang="en-US" dirty="0" smtClean="0"/>
          </a:p>
          <a:p>
            <a:pPr marL="0" indent="0">
              <a:buNone/>
            </a:pPr>
            <a:endParaRPr lang="en-US" dirty="0"/>
          </a:p>
          <a:p>
            <a:endParaRPr lang="en-US" dirty="0" smtClean="0"/>
          </a:p>
          <a:p>
            <a:endParaRPr lang="en-US" dirty="0"/>
          </a:p>
        </p:txBody>
      </p:sp>
      <p:grpSp>
        <p:nvGrpSpPr>
          <p:cNvPr id="8" name="Group 7"/>
          <p:cNvGrpSpPr/>
          <p:nvPr/>
        </p:nvGrpSpPr>
        <p:grpSpPr>
          <a:xfrm>
            <a:off x="7931535" y="2676711"/>
            <a:ext cx="635777" cy="1388411"/>
            <a:chOff x="6778294" y="1742682"/>
            <a:chExt cx="1838715" cy="4015378"/>
          </a:xfrm>
          <a:solidFill>
            <a:schemeClr val="bg2"/>
          </a:solidFill>
        </p:grpSpPr>
        <p:sp>
          <p:nvSpPr>
            <p:cNvPr id="59" name="Oval 5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Oval 5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Oval 6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6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Oval 6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Rounded Rectangle 8"/>
          <p:cNvSpPr/>
          <p:nvPr/>
        </p:nvSpPr>
        <p:spPr>
          <a:xfrm>
            <a:off x="4610100" y="1204886"/>
            <a:ext cx="2718272" cy="2274295"/>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99453" y="1195231"/>
            <a:ext cx="1228071" cy="461665"/>
          </a:xfrm>
          <a:prstGeom prst="rect">
            <a:avLst/>
          </a:prstGeom>
          <a:noFill/>
        </p:spPr>
        <p:txBody>
          <a:bodyPr wrap="none" rtlCol="0">
            <a:spAutoFit/>
          </a:bodyPr>
          <a:lstStyle/>
          <a:p>
            <a:r>
              <a:rPr lang="en-US" sz="2400" b="1" dirty="0" smtClean="0"/>
              <a:t>Project</a:t>
            </a:r>
            <a:endParaRPr lang="en-US" sz="1400" b="1" dirty="0"/>
          </a:p>
        </p:txBody>
      </p:sp>
      <p:grpSp>
        <p:nvGrpSpPr>
          <p:cNvPr id="12" name="Group 11"/>
          <p:cNvGrpSpPr/>
          <p:nvPr/>
        </p:nvGrpSpPr>
        <p:grpSpPr>
          <a:xfrm>
            <a:off x="7657061" y="2812407"/>
            <a:ext cx="635777" cy="1388411"/>
            <a:chOff x="6778294" y="1742682"/>
            <a:chExt cx="1838715" cy="4015378"/>
          </a:xfrm>
          <a:solidFill>
            <a:schemeClr val="bg2"/>
          </a:solidFill>
        </p:grpSpPr>
        <p:sp>
          <p:nvSpPr>
            <p:cNvPr id="49" name="Oval 4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Oval 4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5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Oval 5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TextBox 13"/>
          <p:cNvSpPr txBox="1"/>
          <p:nvPr/>
        </p:nvSpPr>
        <p:spPr>
          <a:xfrm>
            <a:off x="6240309" y="1713321"/>
            <a:ext cx="723425" cy="369332"/>
          </a:xfrm>
          <a:prstGeom prst="rect">
            <a:avLst/>
          </a:prstGeom>
          <a:noFill/>
        </p:spPr>
        <p:txBody>
          <a:bodyPr wrap="none" rtlCol="0">
            <a:spAutoFit/>
          </a:bodyPr>
          <a:lstStyle/>
          <a:p>
            <a:r>
              <a:rPr lang="en-US" b="1" dirty="0" smtClean="0">
                <a:solidFill>
                  <a:srgbClr val="000000"/>
                </a:solidFill>
              </a:rPr>
              <a:t>Lead</a:t>
            </a:r>
            <a:endParaRPr lang="en-US" b="1" dirty="0">
              <a:solidFill>
                <a:srgbClr val="000000"/>
              </a:solidFill>
            </a:endParaRPr>
          </a:p>
        </p:txBody>
      </p:sp>
      <p:cxnSp>
        <p:nvCxnSpPr>
          <p:cNvPr id="15" name="Straight Connector 14"/>
          <p:cNvCxnSpPr/>
          <p:nvPr/>
        </p:nvCxnSpPr>
        <p:spPr>
          <a:xfrm>
            <a:off x="7108436" y="1932120"/>
            <a:ext cx="633482" cy="0"/>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13315" y="2443879"/>
            <a:ext cx="1198165" cy="369332"/>
          </a:xfrm>
          <a:prstGeom prst="rect">
            <a:avLst/>
          </a:prstGeom>
          <a:noFill/>
        </p:spPr>
        <p:txBody>
          <a:bodyPr wrap="none" rtlCol="0">
            <a:spAutoFit/>
          </a:bodyPr>
          <a:lstStyle/>
          <a:p>
            <a:r>
              <a:rPr lang="en-US" b="1" dirty="0" smtClean="0">
                <a:solidFill>
                  <a:srgbClr val="000000"/>
                </a:solidFill>
              </a:rPr>
              <a:t>Members</a:t>
            </a:r>
            <a:endParaRPr lang="en-US" b="1" dirty="0">
              <a:solidFill>
                <a:srgbClr val="000000"/>
              </a:solidFill>
            </a:endParaRPr>
          </a:p>
        </p:txBody>
      </p:sp>
      <p:cxnSp>
        <p:nvCxnSpPr>
          <p:cNvPr id="17" name="Straight Connector 16"/>
          <p:cNvCxnSpPr/>
          <p:nvPr/>
        </p:nvCxnSpPr>
        <p:spPr>
          <a:xfrm>
            <a:off x="7108436" y="2915914"/>
            <a:ext cx="636448" cy="207163"/>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8245147" y="2822081"/>
            <a:ext cx="635777" cy="1388411"/>
            <a:chOff x="6778294" y="1742682"/>
            <a:chExt cx="1838715" cy="4015378"/>
          </a:xfrm>
          <a:solidFill>
            <a:schemeClr val="bg2"/>
          </a:solidFill>
        </p:grpSpPr>
        <p:sp>
          <p:nvSpPr>
            <p:cNvPr id="24" name="Oval 23"/>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28"/>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Oval 32"/>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9" name="Group 18"/>
          <p:cNvGrpSpPr/>
          <p:nvPr/>
        </p:nvGrpSpPr>
        <p:grpSpPr>
          <a:xfrm>
            <a:off x="4786419" y="1745828"/>
            <a:ext cx="1113254" cy="1256062"/>
            <a:chOff x="2452612" y="2472459"/>
            <a:chExt cx="1236183" cy="1394761"/>
          </a:xfrm>
        </p:grpSpPr>
        <p:sp>
          <p:nvSpPr>
            <p:cNvPr id="20" name="Rounded Rectangle 19"/>
            <p:cNvSpPr/>
            <p:nvPr/>
          </p:nvSpPr>
          <p:spPr>
            <a:xfrm>
              <a:off x="2757412" y="27772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605012" y="26248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52612" y="24724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66358" y="2472459"/>
              <a:ext cx="803559" cy="410115"/>
            </a:xfrm>
            <a:prstGeom prst="rect">
              <a:avLst/>
            </a:prstGeom>
            <a:noFill/>
          </p:spPr>
          <p:txBody>
            <a:bodyPr wrap="none" rtlCol="0">
              <a:spAutoFit/>
            </a:bodyPr>
            <a:lstStyle/>
            <a:p>
              <a:r>
                <a:rPr lang="en-US" b="1" dirty="0" smtClean="0">
                  <a:solidFill>
                    <a:srgbClr val="000000"/>
                  </a:solidFill>
                </a:rPr>
                <a:t>Slice</a:t>
              </a:r>
              <a:endParaRPr lang="en-US" b="1" dirty="0">
                <a:solidFill>
                  <a:srgbClr val="000000"/>
                </a:solidFill>
              </a:endParaRPr>
            </a:p>
          </p:txBody>
        </p:sp>
      </p:grpSp>
      <p:sp>
        <p:nvSpPr>
          <p:cNvPr id="69" name="Content Placeholder 10"/>
          <p:cNvSpPr>
            <a:spLocks noGrp="1"/>
          </p:cNvSpPr>
          <p:nvPr>
            <p:ph sz="half" idx="1"/>
          </p:nvPr>
        </p:nvSpPr>
        <p:spPr>
          <a:xfrm>
            <a:off x="200362" y="4232389"/>
            <a:ext cx="9310111" cy="1996669"/>
          </a:xfrm>
        </p:spPr>
        <p:txBody>
          <a:bodyPr/>
          <a:lstStyle/>
          <a:p>
            <a:pPr marL="0" lvl="1" indent="0">
              <a:lnSpc>
                <a:spcPct val="70000"/>
              </a:lnSpc>
              <a:spcBef>
                <a:spcPts val="2568"/>
              </a:spcBef>
              <a:buNone/>
            </a:pPr>
            <a:r>
              <a:rPr lang="en-US" sz="2800" dirty="0" smtClean="0"/>
              <a:t>Projects contain </a:t>
            </a:r>
            <a:r>
              <a:rPr lang="en-US" sz="2800" dirty="0"/>
              <a:t>both </a:t>
            </a:r>
            <a:r>
              <a:rPr lang="en-US" sz="3200" b="1" dirty="0" smtClean="0"/>
              <a:t>people</a:t>
            </a:r>
            <a:r>
              <a:rPr lang="en-US" sz="3200" dirty="0" smtClean="0"/>
              <a:t> </a:t>
            </a:r>
            <a:r>
              <a:rPr lang="en-US" sz="2800" dirty="0" smtClean="0"/>
              <a:t>and </a:t>
            </a:r>
            <a:r>
              <a:rPr lang="en-US" sz="2800" dirty="0"/>
              <a:t>their </a:t>
            </a:r>
            <a:r>
              <a:rPr lang="en-US" sz="3200" b="1" dirty="0" smtClean="0"/>
              <a:t>experiments</a:t>
            </a:r>
            <a:endParaRPr lang="en-US" sz="2800" dirty="0" smtClean="0"/>
          </a:p>
          <a:p>
            <a:pPr marL="0" indent="0">
              <a:lnSpc>
                <a:spcPct val="70000"/>
              </a:lnSpc>
              <a:spcBef>
                <a:spcPts val="2568"/>
              </a:spcBef>
              <a:buNone/>
            </a:pPr>
            <a:r>
              <a:rPr lang="en-US" dirty="0"/>
              <a:t>A project is led by a single responsible </a:t>
            </a:r>
            <a:r>
              <a:rPr lang="en-US" dirty="0" smtClean="0"/>
              <a:t>individual: 	</a:t>
            </a:r>
          </a:p>
          <a:p>
            <a:pPr marL="0" indent="0">
              <a:lnSpc>
                <a:spcPct val="70000"/>
              </a:lnSpc>
              <a:spcBef>
                <a:spcPts val="0"/>
              </a:spcBef>
              <a:buNone/>
            </a:pPr>
            <a:r>
              <a:rPr lang="en-US" dirty="0"/>
              <a:t>	</a:t>
            </a:r>
            <a:r>
              <a:rPr lang="en-US" dirty="0" smtClean="0"/>
              <a:t>the </a:t>
            </a:r>
            <a:r>
              <a:rPr lang="en-US" b="1" dirty="0"/>
              <a:t>project</a:t>
            </a:r>
            <a:r>
              <a:rPr lang="en-US" dirty="0"/>
              <a:t> </a:t>
            </a:r>
            <a:r>
              <a:rPr lang="en-US" b="1" dirty="0" smtClean="0"/>
              <a:t>lead</a:t>
            </a:r>
            <a:r>
              <a:rPr lang="en-US" dirty="0" smtClean="0"/>
              <a:t> </a:t>
            </a:r>
          </a:p>
          <a:p>
            <a:pPr marL="0" indent="0" algn="ctr">
              <a:lnSpc>
                <a:spcPct val="70000"/>
              </a:lnSpc>
              <a:spcBef>
                <a:spcPts val="1200"/>
              </a:spcBef>
              <a:buNone/>
            </a:pPr>
            <a:r>
              <a:rPr lang="en-US" b="1" dirty="0" smtClean="0">
                <a:solidFill>
                  <a:srgbClr val="FF6600"/>
                </a:solidFill>
              </a:rPr>
              <a:t>Today </a:t>
            </a:r>
            <a:r>
              <a:rPr lang="en-US" b="1" dirty="0">
                <a:solidFill>
                  <a:srgbClr val="FF6600"/>
                </a:solidFill>
              </a:rPr>
              <a:t>we will use a </a:t>
            </a:r>
          </a:p>
          <a:p>
            <a:pPr marL="0" indent="0" algn="ctr">
              <a:lnSpc>
                <a:spcPct val="70000"/>
              </a:lnSpc>
              <a:spcBef>
                <a:spcPts val="0"/>
              </a:spcBef>
              <a:buNone/>
            </a:pPr>
            <a:r>
              <a:rPr lang="en-US" b="1" dirty="0">
                <a:solidFill>
                  <a:srgbClr val="FF6600"/>
                </a:solidFill>
              </a:rPr>
              <a:t>project </a:t>
            </a:r>
            <a:r>
              <a:rPr lang="en-US" b="1" dirty="0" smtClean="0">
                <a:solidFill>
                  <a:srgbClr val="FF6600"/>
                </a:solidFill>
              </a:rPr>
              <a:t>created for this class</a:t>
            </a:r>
            <a:endParaRPr lang="en-US" dirty="0"/>
          </a:p>
          <a:p>
            <a:pPr marL="0" indent="0">
              <a:buNone/>
            </a:pPr>
            <a:endParaRPr lang="en-US" dirty="0" smtClean="0"/>
          </a:p>
          <a:p>
            <a:pPr marL="0" indent="0">
              <a:buNone/>
            </a:pPr>
            <a:endParaRPr lang="en-US" dirty="0"/>
          </a:p>
          <a:p>
            <a:endParaRPr lang="en-US" dirty="0" smtClean="0"/>
          </a:p>
          <a:p>
            <a:endParaRPr lang="en-US" dirty="0"/>
          </a:p>
        </p:txBody>
      </p:sp>
      <p:grpSp>
        <p:nvGrpSpPr>
          <p:cNvPr id="70" name="Group 69"/>
          <p:cNvGrpSpPr/>
          <p:nvPr/>
        </p:nvGrpSpPr>
        <p:grpSpPr>
          <a:xfrm>
            <a:off x="7761770" y="1254572"/>
            <a:ext cx="635777" cy="1388411"/>
            <a:chOff x="6778294" y="1742682"/>
            <a:chExt cx="1838715" cy="4015378"/>
          </a:xfrm>
          <a:solidFill>
            <a:schemeClr val="bg2"/>
          </a:solidFill>
        </p:grpSpPr>
        <p:sp>
          <p:nvSpPr>
            <p:cNvPr id="71" name="Oval 70"/>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Oval 71"/>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Freeform 75"/>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Oval 79"/>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5" name="Group 34"/>
          <p:cNvGrpSpPr/>
          <p:nvPr/>
        </p:nvGrpSpPr>
        <p:grpSpPr>
          <a:xfrm>
            <a:off x="7932972" y="1112760"/>
            <a:ext cx="302053" cy="186506"/>
            <a:chOff x="2057400" y="5181600"/>
            <a:chExt cx="838200" cy="517558"/>
          </a:xfrm>
        </p:grpSpPr>
        <p:sp>
          <p:nvSpPr>
            <p:cNvPr id="36" name="Right Triangle 35"/>
            <p:cNvSpPr/>
            <p:nvPr/>
          </p:nvSpPr>
          <p:spPr>
            <a:xfrm>
              <a:off x="2057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flipH="1">
              <a:off x="2438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2057400" y="5219700"/>
              <a:ext cx="838200" cy="479458"/>
            </a:xfrm>
            <a:prstGeom prs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4695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ign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122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b="1"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7671021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788"/>
            <a:ext cx="8229600" cy="1143000"/>
          </a:xfrm>
        </p:spPr>
        <p:txBody>
          <a:bodyPr/>
          <a:lstStyle/>
          <a:p>
            <a:r>
              <a:rPr lang="en-US" dirty="0"/>
              <a:t>Part I: </a:t>
            </a:r>
            <a:r>
              <a:rPr lang="en-US" dirty="0" smtClean="0"/>
              <a:t/>
            </a:r>
            <a:br>
              <a:rPr lang="en-US" dirty="0" smtClean="0"/>
            </a:br>
            <a:r>
              <a:rPr lang="en-US" dirty="0" smtClean="0"/>
              <a:t>Establish Management Environment</a:t>
            </a:r>
            <a:endParaRPr lang="en-US" sz="3400" dirty="0"/>
          </a:p>
        </p:txBody>
      </p:sp>
      <p:sp>
        <p:nvSpPr>
          <p:cNvPr id="4" name="Content Placeholder 2"/>
          <p:cNvSpPr txBox="1">
            <a:spLocks/>
          </p:cNvSpPr>
          <p:nvPr/>
        </p:nvSpPr>
        <p:spPr bwMode="auto">
          <a:xfrm>
            <a:off x="428003" y="3080303"/>
            <a:ext cx="8549941" cy="2929188"/>
          </a:xfrm>
          <a:prstGeom prst="rect">
            <a:avLst/>
          </a:prstGeom>
          <a:solidFill>
            <a:srgbClr val="FF6600">
              <a:alpha val="16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spcBef>
                <a:spcPts val="2064"/>
              </a:spcBef>
              <a:buNone/>
            </a:pPr>
            <a:r>
              <a:rPr lang="en-US" sz="2400" dirty="0" smtClean="0"/>
              <a:t>1 Pre-work: Design your experiment</a:t>
            </a:r>
          </a:p>
          <a:p>
            <a:pPr marL="0" indent="0">
              <a:spcBef>
                <a:spcPts val="2064"/>
              </a:spcBef>
              <a:buNone/>
            </a:pPr>
            <a:r>
              <a:rPr lang="en-US" sz="2400" dirty="0" smtClean="0"/>
              <a:t>2.1 Pre</a:t>
            </a:r>
            <a:r>
              <a:rPr lang="en-US" sz="2400" dirty="0"/>
              <a:t>-work: </a:t>
            </a:r>
            <a:r>
              <a:rPr lang="en-US" sz="2400" dirty="0" smtClean="0"/>
              <a:t>Create a GENI account</a:t>
            </a:r>
            <a:endParaRPr lang="en-US" sz="2400" dirty="0"/>
          </a:p>
          <a:p>
            <a:pPr marL="0" indent="0">
              <a:spcBef>
                <a:spcPts val="2064"/>
              </a:spcBef>
              <a:buNone/>
            </a:pPr>
            <a:r>
              <a:rPr lang="en-US" sz="2400" dirty="0" smtClean="0"/>
              <a:t>2.2 Pre</a:t>
            </a:r>
            <a:r>
              <a:rPr lang="en-US" sz="2400" dirty="0"/>
              <a:t>-work: Project </a:t>
            </a:r>
            <a:r>
              <a:rPr lang="en-US" sz="2400" dirty="0" smtClean="0"/>
              <a:t>lead (aka professor) </a:t>
            </a:r>
            <a:r>
              <a:rPr lang="en-US" sz="2400" dirty="0"/>
              <a:t>adds you to p</a:t>
            </a:r>
            <a:r>
              <a:rPr lang="en-US" sz="2400" dirty="0" smtClean="0"/>
              <a:t>roject</a:t>
            </a:r>
            <a:endParaRPr lang="en-US" sz="2400" dirty="0"/>
          </a:p>
          <a:p>
            <a:pPr marL="400050" lvl="1" indent="0">
              <a:spcBef>
                <a:spcPts val="2064"/>
              </a:spcBef>
              <a:buNone/>
            </a:pPr>
            <a:r>
              <a:rPr lang="en-US" sz="2000" b="1" dirty="0"/>
              <a:t>		Project </a:t>
            </a:r>
            <a:r>
              <a:rPr lang="en-US" sz="2000" b="1" dirty="0" smtClean="0"/>
              <a:t>Name: </a:t>
            </a:r>
            <a:r>
              <a:rPr lang="en-US" sz="2000" b="1" dirty="0" err="1" smtClean="0"/>
              <a:t>MSUWorkshop</a:t>
            </a:r>
            <a:endParaRPr lang="en-US" dirty="0" smtClean="0"/>
          </a:p>
          <a:p>
            <a:pPr marL="0" indent="0">
              <a:spcBef>
                <a:spcPts val="2064"/>
              </a:spcBef>
              <a:spcAft>
                <a:spcPts val="600"/>
              </a:spcAft>
              <a:buNone/>
            </a:pPr>
            <a:r>
              <a:rPr lang="en-US" sz="2400" dirty="0" smtClean="0"/>
              <a:t>2.3 Generate and Download SSH </a:t>
            </a:r>
            <a:r>
              <a:rPr lang="en-US" sz="2400" dirty="0" err="1" smtClean="0"/>
              <a:t>Keypair</a:t>
            </a:r>
            <a:endParaRPr lang="en-US" sz="2400" dirty="0"/>
          </a:p>
        </p:txBody>
      </p:sp>
      <p:pic>
        <p:nvPicPr>
          <p:cNvPr id="6" name="Picture 5"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395783"/>
            <a:ext cx="4241219" cy="1460474"/>
          </a:xfrm>
          <a:prstGeom prst="rect">
            <a:avLst/>
          </a:prstGeom>
        </p:spPr>
      </p:pic>
    </p:spTree>
    <p:extLst>
      <p:ext uri="{BB962C8B-B14F-4D97-AF65-F5344CB8AC3E}">
        <p14:creationId xmlns:p14="http://schemas.microsoft.com/office/powerpoint/2010/main" val="1618336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GENI account</a:t>
            </a:r>
            <a:endParaRPr lang="en-US" dirty="0"/>
          </a:p>
        </p:txBody>
      </p:sp>
      <p:sp>
        <p:nvSpPr>
          <p:cNvPr id="3" name="Content Placeholder 2"/>
          <p:cNvSpPr>
            <a:spLocks noGrp="1"/>
          </p:cNvSpPr>
          <p:nvPr>
            <p:ph idx="1"/>
          </p:nvPr>
        </p:nvSpPr>
        <p:spPr/>
        <p:txBody>
          <a:bodyPr/>
          <a:lstStyle/>
          <a:p>
            <a:r>
              <a:rPr lang="en-US" dirty="0"/>
              <a:t>GENI Portal is at: </a:t>
            </a:r>
          </a:p>
          <a:p>
            <a:pPr marL="457200" lvl="1" indent="0" algn="ctr">
              <a:buNone/>
            </a:pPr>
            <a:r>
              <a:rPr lang="en-US" sz="4400" b="1" dirty="0">
                <a:solidFill>
                  <a:srgbClr val="FF6600"/>
                </a:solidFill>
              </a:rPr>
              <a:t>https://</a:t>
            </a:r>
            <a:r>
              <a:rPr lang="en-US" sz="4400" b="1" dirty="0" err="1">
                <a:solidFill>
                  <a:srgbClr val="FF6600"/>
                </a:solidFill>
              </a:rPr>
              <a:t>portal.geni.net</a:t>
            </a:r>
            <a:r>
              <a:rPr lang="en-US" sz="4400" dirty="0">
                <a:solidFill>
                  <a:srgbClr val="FF6600"/>
                </a:solidFill>
              </a:rPr>
              <a:t> </a:t>
            </a:r>
            <a:endParaRPr lang="en-US" sz="4400" dirty="0"/>
          </a:p>
          <a:p>
            <a:endParaRPr lang="en-US" dirty="0" smtClean="0"/>
          </a:p>
          <a:p>
            <a:r>
              <a:rPr lang="en-US" dirty="0" smtClean="0"/>
              <a:t>Instructions for creating an account are:</a:t>
            </a:r>
          </a:p>
          <a:p>
            <a:pPr marL="0" indent="0" algn="ctr">
              <a:buNone/>
            </a:pPr>
            <a:r>
              <a:rPr lang="en-US" b="1" dirty="0"/>
              <a:t>http://</a:t>
            </a:r>
            <a:r>
              <a:rPr lang="en-US" b="1" dirty="0" err="1"/>
              <a:t>groups.geni.net</a:t>
            </a:r>
            <a:r>
              <a:rPr lang="en-US" b="1" dirty="0"/>
              <a:t>/</a:t>
            </a:r>
            <a:r>
              <a:rPr lang="en-US" b="1" dirty="0" err="1"/>
              <a:t>geni</a:t>
            </a:r>
            <a:r>
              <a:rPr lang="en-US" b="1" dirty="0"/>
              <a:t>/wiki/</a:t>
            </a:r>
            <a:r>
              <a:rPr lang="en-US" b="1" dirty="0" err="1"/>
              <a:t>SignMeUp</a:t>
            </a:r>
            <a:endParaRPr lang="en-US" b="1" dirty="0" smtClean="0"/>
          </a:p>
          <a:p>
            <a:endParaRPr lang="en-US" dirty="0"/>
          </a:p>
        </p:txBody>
      </p:sp>
    </p:spTree>
    <p:extLst>
      <p:ext uri="{BB962C8B-B14F-4D97-AF65-F5344CB8AC3E}">
        <p14:creationId xmlns:p14="http://schemas.microsoft.com/office/powerpoint/2010/main" val="664606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InCommon</a:t>
            </a:r>
            <a:endParaRPr lang="en-US" sz="4000" dirty="0"/>
          </a:p>
        </p:txBody>
      </p:sp>
      <p:sp>
        <p:nvSpPr>
          <p:cNvPr id="4" name="TextBox 3"/>
          <p:cNvSpPr txBox="1"/>
          <p:nvPr/>
        </p:nvSpPr>
        <p:spPr>
          <a:xfrm>
            <a:off x="5067748" y="2901903"/>
            <a:ext cx="3841750" cy="1200328"/>
          </a:xfrm>
          <a:prstGeom prst="rect">
            <a:avLst/>
          </a:prstGeom>
          <a:noFill/>
        </p:spPr>
        <p:txBody>
          <a:bodyPr wrap="square" rtlCol="0">
            <a:spAutoFit/>
          </a:bodyPr>
          <a:lstStyle/>
          <a:p>
            <a:r>
              <a:rPr lang="en-US" sz="2400" dirty="0" smtClean="0"/>
              <a:t>For many experimenters:</a:t>
            </a:r>
          </a:p>
          <a:p>
            <a:pPr marL="800100" lvl="1" indent="-342900">
              <a:buFont typeface="Arial"/>
              <a:buChar char="•"/>
            </a:pPr>
            <a:r>
              <a:rPr lang="en-US" sz="2400" dirty="0" smtClean="0"/>
              <a:t>no new passwords</a:t>
            </a:r>
          </a:p>
          <a:p>
            <a:pPr marL="800100" lvl="1" indent="-342900">
              <a:buFont typeface="Arial"/>
              <a:buChar char="•"/>
            </a:pPr>
            <a:r>
              <a:rPr lang="en-US" sz="2400" dirty="0"/>
              <a:t>f</a:t>
            </a:r>
            <a:r>
              <a:rPr lang="en-US" sz="2400" dirty="0" smtClean="0"/>
              <a:t>amiliar login screens</a:t>
            </a:r>
          </a:p>
        </p:txBody>
      </p:sp>
      <p:sp>
        <p:nvSpPr>
          <p:cNvPr id="5" name="TextBox 4"/>
          <p:cNvSpPr txBox="1"/>
          <p:nvPr/>
        </p:nvSpPr>
        <p:spPr>
          <a:xfrm>
            <a:off x="1779971" y="971809"/>
            <a:ext cx="5590071" cy="954107"/>
          </a:xfrm>
          <a:prstGeom prst="rect">
            <a:avLst/>
          </a:prstGeom>
          <a:noFill/>
        </p:spPr>
        <p:txBody>
          <a:bodyPr wrap="square" rtlCol="0">
            <a:spAutoFit/>
          </a:bodyPr>
          <a:lstStyle/>
          <a:p>
            <a:pPr algn="ctr"/>
            <a:r>
              <a:rPr lang="en-US" sz="2800" dirty="0">
                <a:latin typeface="+mn-lt"/>
              </a:rPr>
              <a:t>Leverage </a:t>
            </a:r>
            <a:r>
              <a:rPr lang="en-US" sz="2800" dirty="0" err="1">
                <a:latin typeface="+mn-lt"/>
              </a:rPr>
              <a:t>InCommon</a:t>
            </a:r>
            <a:r>
              <a:rPr lang="en-US" sz="2800" dirty="0">
                <a:latin typeface="+mn-lt"/>
              </a:rPr>
              <a:t> </a:t>
            </a:r>
            <a:r>
              <a:rPr lang="en-US" sz="2800" dirty="0" smtClean="0">
                <a:latin typeface="+mn-lt"/>
              </a:rPr>
              <a:t>for</a:t>
            </a:r>
          </a:p>
          <a:p>
            <a:pPr algn="ctr"/>
            <a:r>
              <a:rPr lang="en-US" sz="2800" dirty="0" smtClean="0">
                <a:latin typeface="+mn-lt"/>
              </a:rPr>
              <a:t>single sign-on authentication</a:t>
            </a:r>
            <a:endParaRPr lang="en-US" sz="2800" dirty="0">
              <a:latin typeface="+mn-lt"/>
            </a:endParaRPr>
          </a:p>
        </p:txBody>
      </p:sp>
      <p:pic>
        <p:nvPicPr>
          <p:cNvPr id="7" name="Picture 6"/>
          <p:cNvPicPr>
            <a:picLocks noChangeAspect="1"/>
          </p:cNvPicPr>
          <p:nvPr/>
        </p:nvPicPr>
        <p:blipFill>
          <a:blip r:embed="rId3"/>
          <a:stretch>
            <a:fillRect/>
          </a:stretch>
        </p:blipFill>
        <p:spPr>
          <a:xfrm>
            <a:off x="3051925" y="2093067"/>
            <a:ext cx="3128663" cy="670428"/>
          </a:xfrm>
          <a:prstGeom prst="rect">
            <a:avLst/>
          </a:prstGeom>
        </p:spPr>
      </p:pic>
      <p:sp>
        <p:nvSpPr>
          <p:cNvPr id="8" name="TextBox 7"/>
          <p:cNvSpPr txBox="1"/>
          <p:nvPr/>
        </p:nvSpPr>
        <p:spPr>
          <a:xfrm>
            <a:off x="712294" y="2901903"/>
            <a:ext cx="3841750" cy="1569660"/>
          </a:xfrm>
          <a:prstGeom prst="rect">
            <a:avLst/>
          </a:prstGeom>
          <a:noFill/>
        </p:spPr>
        <p:txBody>
          <a:bodyPr wrap="square" rtlCol="0">
            <a:spAutoFit/>
          </a:bodyPr>
          <a:lstStyle/>
          <a:p>
            <a:r>
              <a:rPr lang="en-US" sz="2400" dirty="0" smtClean="0"/>
              <a:t>Experimenters from 304 educational and research </a:t>
            </a:r>
            <a:r>
              <a:rPr lang="en-US" sz="2400" dirty="0"/>
              <a:t>i</a:t>
            </a:r>
            <a:r>
              <a:rPr lang="en-US" sz="2400" dirty="0" smtClean="0"/>
              <a:t>nstitutions have </a:t>
            </a:r>
            <a:r>
              <a:rPr lang="en-US" sz="2400" dirty="0" err="1" smtClean="0"/>
              <a:t>InCommon</a:t>
            </a:r>
            <a:r>
              <a:rPr lang="en-US" sz="2400" dirty="0" smtClean="0"/>
              <a:t> accounts</a:t>
            </a:r>
          </a:p>
        </p:txBody>
      </p:sp>
      <p:pic>
        <p:nvPicPr>
          <p:cNvPr id="9" name="Picture 8"/>
          <p:cNvPicPr>
            <a:picLocks noChangeAspect="1"/>
          </p:cNvPicPr>
          <p:nvPr/>
        </p:nvPicPr>
        <p:blipFill>
          <a:blip r:embed="rId4"/>
          <a:stretch>
            <a:fillRect/>
          </a:stretch>
        </p:blipFill>
        <p:spPr>
          <a:xfrm>
            <a:off x="3899054" y="5146435"/>
            <a:ext cx="1344645" cy="1344645"/>
          </a:xfrm>
          <a:prstGeom prst="rect">
            <a:avLst/>
          </a:prstGeom>
        </p:spPr>
      </p:pic>
    </p:spTree>
    <p:extLst>
      <p:ext uri="{BB962C8B-B14F-4D97-AF65-F5344CB8AC3E}">
        <p14:creationId xmlns:p14="http://schemas.microsoft.com/office/powerpoint/2010/main" val="129182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and renewal</a:t>
            </a:r>
            <a:endParaRPr lang="en-US" dirty="0"/>
          </a:p>
        </p:txBody>
      </p:sp>
      <p:sp>
        <p:nvSpPr>
          <p:cNvPr id="3" name="Content Placeholder 2"/>
          <p:cNvSpPr>
            <a:spLocks noGrp="1"/>
          </p:cNvSpPr>
          <p:nvPr>
            <p:ph idx="1"/>
          </p:nvPr>
        </p:nvSpPr>
        <p:spPr>
          <a:xfrm>
            <a:off x="457200" y="4072637"/>
            <a:ext cx="8458200" cy="1102097"/>
          </a:xfrm>
        </p:spPr>
        <p:txBody>
          <a:bodyPr/>
          <a:lstStyle/>
          <a:p>
            <a:pPr marL="0" indent="0" algn="ctr">
              <a:buNone/>
            </a:pPr>
            <a:r>
              <a:rPr lang="en-US" sz="2400" dirty="0" smtClean="0"/>
              <a:t>slice expiration time ≤ project expiration time</a:t>
            </a:r>
          </a:p>
          <a:p>
            <a:pPr marL="0" indent="0" algn="ctr">
              <a:buNone/>
            </a:pPr>
            <a:r>
              <a:rPr lang="en-US" sz="2400" dirty="0"/>
              <a:t>e</a:t>
            </a:r>
            <a:r>
              <a:rPr lang="en-US" sz="2400" dirty="0" smtClean="0"/>
              <a:t>ach resource expiration </a:t>
            </a:r>
            <a:r>
              <a:rPr lang="en-US" sz="2400" dirty="0"/>
              <a:t>time ≤ </a:t>
            </a:r>
            <a:r>
              <a:rPr lang="en-US" sz="2400" dirty="0" smtClean="0"/>
              <a:t>slice expiration time</a:t>
            </a:r>
          </a:p>
          <a:p>
            <a:pPr marL="0" indent="0" algn="ctr">
              <a:buNone/>
            </a:pPr>
            <a:r>
              <a:rPr lang="en-US" sz="2400" dirty="0"/>
              <a:t>e</a:t>
            </a:r>
            <a:r>
              <a:rPr lang="en-US" sz="2400" dirty="0" smtClean="0"/>
              <a:t>ach resource </a:t>
            </a:r>
            <a:r>
              <a:rPr lang="en-US" sz="2400" dirty="0"/>
              <a:t>expiration </a:t>
            </a:r>
            <a:r>
              <a:rPr lang="en-US" sz="2400" dirty="0" smtClean="0"/>
              <a:t>time </a:t>
            </a:r>
            <a:r>
              <a:rPr lang="en-US" sz="2400" dirty="0"/>
              <a:t>≤ </a:t>
            </a:r>
            <a:r>
              <a:rPr lang="en-US" sz="2400" dirty="0" smtClean="0"/>
              <a:t>aggregate’s max expiration </a:t>
            </a:r>
          </a:p>
          <a:p>
            <a:pPr marL="0" indent="0" algn="ctr">
              <a:buNone/>
            </a:pPr>
            <a:endParaRPr lang="en-US" dirty="0"/>
          </a:p>
          <a:p>
            <a:endParaRPr lang="en-US" dirty="0"/>
          </a:p>
        </p:txBody>
      </p:sp>
      <p:sp>
        <p:nvSpPr>
          <p:cNvPr id="4" name="Rounded Rectangle 3"/>
          <p:cNvSpPr/>
          <p:nvPr/>
        </p:nvSpPr>
        <p:spPr>
          <a:xfrm>
            <a:off x="737214" y="1141969"/>
            <a:ext cx="7846578" cy="620909"/>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737214" y="1952303"/>
            <a:ext cx="6087484" cy="587622"/>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737214" y="2749948"/>
            <a:ext cx="4269997" cy="216744"/>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90368" y="1222774"/>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 name="TextBox 7"/>
          <p:cNvSpPr txBox="1"/>
          <p:nvPr/>
        </p:nvSpPr>
        <p:spPr>
          <a:xfrm>
            <a:off x="1190368" y="1991937"/>
            <a:ext cx="869198" cy="461665"/>
          </a:xfrm>
          <a:prstGeom prst="rect">
            <a:avLst/>
          </a:prstGeom>
          <a:noFill/>
        </p:spPr>
        <p:txBody>
          <a:bodyPr wrap="none" rtlCol="0">
            <a:spAutoFit/>
          </a:bodyPr>
          <a:lstStyle/>
          <a:p>
            <a:r>
              <a:rPr lang="en-US" sz="2400" b="1" dirty="0" smtClean="0"/>
              <a:t>slice</a:t>
            </a:r>
            <a:endParaRPr lang="en-US" sz="2400" b="1" dirty="0"/>
          </a:p>
        </p:txBody>
      </p:sp>
      <p:sp>
        <p:nvSpPr>
          <p:cNvPr id="9" name="TextBox 8"/>
          <p:cNvSpPr txBox="1"/>
          <p:nvPr/>
        </p:nvSpPr>
        <p:spPr>
          <a:xfrm>
            <a:off x="1190368" y="2584209"/>
            <a:ext cx="1484902" cy="461665"/>
          </a:xfrm>
          <a:prstGeom prst="rect">
            <a:avLst/>
          </a:prstGeom>
          <a:noFill/>
        </p:spPr>
        <p:txBody>
          <a:bodyPr wrap="none" rtlCol="0">
            <a:spAutoFit/>
          </a:bodyPr>
          <a:lstStyle/>
          <a:p>
            <a:r>
              <a:rPr lang="en-US" sz="2400" b="1" dirty="0" smtClean="0"/>
              <a:t>resource</a:t>
            </a:r>
            <a:endParaRPr lang="en-US" sz="2400" b="1" dirty="0"/>
          </a:p>
        </p:txBody>
      </p:sp>
      <p:cxnSp>
        <p:nvCxnSpPr>
          <p:cNvPr id="11" name="Straight Connector 10"/>
          <p:cNvCxnSpPr/>
          <p:nvPr/>
        </p:nvCxnSpPr>
        <p:spPr>
          <a:xfrm>
            <a:off x="678822" y="1200361"/>
            <a:ext cx="0" cy="2784699"/>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648603" y="1200361"/>
            <a:ext cx="0" cy="278469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32423" y="1994731"/>
            <a:ext cx="0" cy="1990329"/>
          </a:xfrm>
          <a:prstGeom prst="line">
            <a:avLst/>
          </a:prstGeom>
          <a:ln w="571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14055" y="2808339"/>
            <a:ext cx="0" cy="1176721"/>
          </a:xfrm>
          <a:prstGeom prst="lin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99394" y="3141716"/>
            <a:ext cx="1749209" cy="923330"/>
          </a:xfrm>
          <a:prstGeom prst="rect">
            <a:avLst/>
          </a:prstGeom>
          <a:noFill/>
        </p:spPr>
        <p:txBody>
          <a:bodyPr wrap="none" rtlCol="0">
            <a:spAutoFit/>
          </a:bodyPr>
          <a:lstStyle/>
          <a:p>
            <a:pPr algn="r"/>
            <a:r>
              <a:rPr lang="en-US" dirty="0" smtClean="0"/>
              <a:t>(optional)</a:t>
            </a:r>
          </a:p>
          <a:p>
            <a:pPr algn="r"/>
            <a:r>
              <a:rPr lang="en-US" dirty="0" smtClean="0"/>
              <a:t>project </a:t>
            </a:r>
          </a:p>
          <a:p>
            <a:pPr algn="r"/>
            <a:r>
              <a:rPr lang="en-US" dirty="0" smtClean="0"/>
              <a:t>expiration time</a:t>
            </a:r>
            <a:endParaRPr lang="en-US" dirty="0"/>
          </a:p>
        </p:txBody>
      </p:sp>
      <p:sp>
        <p:nvSpPr>
          <p:cNvPr id="18" name="TextBox 17"/>
          <p:cNvSpPr txBox="1"/>
          <p:nvPr/>
        </p:nvSpPr>
        <p:spPr>
          <a:xfrm>
            <a:off x="5246670" y="3418715"/>
            <a:ext cx="1685753" cy="646331"/>
          </a:xfrm>
          <a:prstGeom prst="rect">
            <a:avLst/>
          </a:prstGeom>
          <a:noFill/>
        </p:spPr>
        <p:txBody>
          <a:bodyPr wrap="none" rtlCol="0">
            <a:spAutoFit/>
          </a:bodyPr>
          <a:lstStyle/>
          <a:p>
            <a:pPr algn="r"/>
            <a:r>
              <a:rPr lang="en-US" dirty="0"/>
              <a:t>s</a:t>
            </a:r>
            <a:r>
              <a:rPr lang="en-US" dirty="0" smtClean="0"/>
              <a:t>lice </a:t>
            </a:r>
          </a:p>
          <a:p>
            <a:pPr algn="r"/>
            <a:r>
              <a:rPr lang="en-US" dirty="0" smtClean="0"/>
              <a:t>expiration time</a:t>
            </a:r>
            <a:endParaRPr lang="en-US" dirty="0"/>
          </a:p>
        </p:txBody>
      </p:sp>
      <p:sp>
        <p:nvSpPr>
          <p:cNvPr id="19" name="TextBox 18"/>
          <p:cNvSpPr txBox="1"/>
          <p:nvPr/>
        </p:nvSpPr>
        <p:spPr>
          <a:xfrm>
            <a:off x="3423272" y="3418715"/>
            <a:ext cx="1685753" cy="646331"/>
          </a:xfrm>
          <a:prstGeom prst="rect">
            <a:avLst/>
          </a:prstGeom>
          <a:noFill/>
        </p:spPr>
        <p:txBody>
          <a:bodyPr wrap="none" rtlCol="0">
            <a:spAutoFit/>
          </a:bodyPr>
          <a:lstStyle/>
          <a:p>
            <a:pPr algn="r"/>
            <a:r>
              <a:rPr lang="en-US" dirty="0" smtClean="0"/>
              <a:t>resource </a:t>
            </a:r>
          </a:p>
          <a:p>
            <a:pPr algn="r"/>
            <a:r>
              <a:rPr lang="en-US" dirty="0" smtClean="0"/>
              <a:t>expiration time</a:t>
            </a:r>
            <a:endParaRPr lang="en-US" dirty="0"/>
          </a:p>
        </p:txBody>
      </p:sp>
      <p:sp>
        <p:nvSpPr>
          <p:cNvPr id="24" name="TextBox 23"/>
          <p:cNvSpPr txBox="1"/>
          <p:nvPr/>
        </p:nvSpPr>
        <p:spPr>
          <a:xfrm>
            <a:off x="737214" y="3695714"/>
            <a:ext cx="620683" cy="369332"/>
          </a:xfrm>
          <a:prstGeom prst="rect">
            <a:avLst/>
          </a:prstGeom>
          <a:noFill/>
        </p:spPr>
        <p:txBody>
          <a:bodyPr wrap="none" rtlCol="0">
            <a:spAutoFit/>
          </a:bodyPr>
          <a:lstStyle/>
          <a:p>
            <a:pPr algn="r"/>
            <a:r>
              <a:rPr lang="en-US" dirty="0" smtClean="0"/>
              <a:t>now</a:t>
            </a:r>
            <a:endParaRPr lang="en-US" dirty="0"/>
          </a:p>
        </p:txBody>
      </p:sp>
      <p:sp>
        <p:nvSpPr>
          <p:cNvPr id="25" name="Content Placeholder 2"/>
          <p:cNvSpPr txBox="1">
            <a:spLocks/>
          </p:cNvSpPr>
          <p:nvPr/>
        </p:nvSpPr>
        <p:spPr bwMode="auto">
          <a:xfrm>
            <a:off x="277368" y="5466682"/>
            <a:ext cx="8790433" cy="970733"/>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lgn="ctr">
              <a:buFontTx/>
              <a:buNone/>
            </a:pPr>
            <a:r>
              <a:rPr lang="en-US" sz="2400" dirty="0" smtClean="0"/>
              <a:t>In general, to extend the lifetime of your resource reservation, you must renew the </a:t>
            </a:r>
            <a:r>
              <a:rPr lang="en-US" sz="2400" b="1" dirty="0" smtClean="0"/>
              <a:t>slice</a:t>
            </a:r>
            <a:r>
              <a:rPr lang="en-US" sz="2400" dirty="0" smtClean="0"/>
              <a:t> and </a:t>
            </a:r>
            <a:r>
              <a:rPr lang="en-US" sz="2400" b="1" dirty="0" smtClean="0"/>
              <a:t>all</a:t>
            </a:r>
            <a:r>
              <a:rPr lang="en-US" sz="2400" dirty="0" smtClean="0"/>
              <a:t> </a:t>
            </a:r>
            <a:r>
              <a:rPr lang="en-US" sz="2400" b="1" dirty="0" smtClean="0"/>
              <a:t>resources</a:t>
            </a:r>
          </a:p>
          <a:p>
            <a:endParaRPr lang="en-US" dirty="0"/>
          </a:p>
        </p:txBody>
      </p:sp>
      <p:sp>
        <p:nvSpPr>
          <p:cNvPr id="26" name="Rounded Rectangle 25"/>
          <p:cNvSpPr/>
          <p:nvPr/>
        </p:nvSpPr>
        <p:spPr>
          <a:xfrm>
            <a:off x="737214" y="3037543"/>
            <a:ext cx="3167827" cy="195252"/>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190368" y="2871804"/>
            <a:ext cx="1484902" cy="461665"/>
          </a:xfrm>
          <a:prstGeom prst="rect">
            <a:avLst/>
          </a:prstGeom>
          <a:noFill/>
        </p:spPr>
        <p:txBody>
          <a:bodyPr wrap="none" rtlCol="0">
            <a:spAutoFit/>
          </a:bodyPr>
          <a:lstStyle/>
          <a:p>
            <a:r>
              <a:rPr lang="en-US" sz="2400" b="1" dirty="0" smtClean="0"/>
              <a:t>resource</a:t>
            </a:r>
            <a:endParaRPr lang="en-US" sz="2400" b="1" dirty="0"/>
          </a:p>
        </p:txBody>
      </p:sp>
      <p:sp>
        <p:nvSpPr>
          <p:cNvPr id="28" name="Rounded Rectangle 27"/>
          <p:cNvSpPr/>
          <p:nvPr/>
        </p:nvSpPr>
        <p:spPr>
          <a:xfrm>
            <a:off x="737214" y="3303645"/>
            <a:ext cx="3664169" cy="221601"/>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190368" y="3159804"/>
            <a:ext cx="1717560" cy="461665"/>
          </a:xfrm>
          <a:prstGeom prst="rect">
            <a:avLst/>
          </a:prstGeom>
          <a:noFill/>
        </p:spPr>
        <p:txBody>
          <a:bodyPr wrap="square" rtlCol="0">
            <a:spAutoFit/>
          </a:bodyPr>
          <a:lstStyle/>
          <a:p>
            <a:r>
              <a:rPr lang="en-US" sz="2400" b="1" dirty="0" smtClean="0"/>
              <a:t>resource</a:t>
            </a:r>
            <a:endParaRPr lang="en-US" sz="2400" b="1" dirty="0"/>
          </a:p>
        </p:txBody>
      </p:sp>
    </p:spTree>
    <p:extLst>
      <p:ext uri="{BB962C8B-B14F-4D97-AF65-F5344CB8AC3E}">
        <p14:creationId xmlns:p14="http://schemas.microsoft.com/office/powerpoint/2010/main" val="1101442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84" y="0"/>
            <a:ext cx="8229600" cy="1143000"/>
          </a:xfrm>
        </p:spPr>
        <p:txBody>
          <a:bodyPr/>
          <a:lstStyle/>
          <a:p>
            <a:r>
              <a:rPr lang="en-US" dirty="0" smtClean="0"/>
              <a:t>Using SSH with a public/private </a:t>
            </a:r>
            <a:r>
              <a:rPr lang="en-US" dirty="0" err="1" smtClean="0"/>
              <a:t>keypair</a:t>
            </a:r>
            <a:endParaRPr lang="en-US" dirty="0"/>
          </a:p>
        </p:txBody>
      </p:sp>
      <p:sp>
        <p:nvSpPr>
          <p:cNvPr id="3" name="Content Placeholder 2"/>
          <p:cNvSpPr>
            <a:spLocks noGrp="1"/>
          </p:cNvSpPr>
          <p:nvPr>
            <p:ph idx="1"/>
          </p:nvPr>
        </p:nvSpPr>
        <p:spPr>
          <a:xfrm>
            <a:off x="363624" y="1219200"/>
            <a:ext cx="8458200" cy="3559274"/>
          </a:xfrm>
        </p:spPr>
        <p:txBody>
          <a:bodyPr/>
          <a:lstStyle/>
          <a:p>
            <a:pPr marL="0" indent="0">
              <a:spcAft>
                <a:spcPts val="0"/>
              </a:spcAft>
              <a:buNone/>
            </a:pPr>
            <a:r>
              <a:rPr lang="en-US" sz="2400" dirty="0" smtClean="0"/>
              <a:t>Login to all GENI compute resources using </a:t>
            </a:r>
          </a:p>
          <a:p>
            <a:pPr marL="0" indent="0" algn="ctr">
              <a:spcAft>
                <a:spcPts val="600"/>
              </a:spcAft>
              <a:buNone/>
            </a:pPr>
            <a:r>
              <a:rPr lang="en-US" sz="2400" i="1" dirty="0" err="1" smtClean="0"/>
              <a:t>ssh</a:t>
            </a:r>
            <a:r>
              <a:rPr lang="en-US" sz="2400" i="1" dirty="0" smtClean="0"/>
              <a:t> with a private key</a:t>
            </a:r>
          </a:p>
          <a:p>
            <a:pPr marL="514350" indent="-514350">
              <a:spcBef>
                <a:spcPts val="1224"/>
              </a:spcBef>
              <a:spcAft>
                <a:spcPts val="600"/>
              </a:spcAft>
              <a:buFont typeface="+mj-lt"/>
              <a:buAutoNum type="arabicPeriod"/>
            </a:pPr>
            <a:r>
              <a:rPr lang="en-US" sz="2400" dirty="0" smtClean="0"/>
              <a:t>The public key is loaded onto the node when you reserve resources.</a:t>
            </a:r>
          </a:p>
          <a:p>
            <a:pPr marL="514350" indent="-514350">
              <a:spcAft>
                <a:spcPts val="600"/>
              </a:spcAft>
              <a:buFont typeface="+mj-lt"/>
              <a:buAutoNum type="arabicPeriod"/>
            </a:pPr>
            <a:r>
              <a:rPr lang="en-US" sz="2400" dirty="0" smtClean="0"/>
              <a:t>You provide the private key when you log into the node.</a:t>
            </a:r>
          </a:p>
          <a:p>
            <a:pPr marL="0" indent="0">
              <a:spcBef>
                <a:spcPts val="1224"/>
              </a:spcBef>
              <a:spcAft>
                <a:spcPts val="600"/>
              </a:spcAft>
              <a:buFontTx/>
              <a:buNone/>
            </a:pPr>
            <a:r>
              <a:rPr lang="en-US" sz="2400" dirty="0" smtClean="0"/>
              <a:t>There </a:t>
            </a:r>
            <a:r>
              <a:rPr lang="en-US" sz="2400" dirty="0"/>
              <a:t>are several ways to offer your private key to </a:t>
            </a:r>
            <a:r>
              <a:rPr lang="en-US" sz="2400" dirty="0" err="1"/>
              <a:t>ssh</a:t>
            </a:r>
            <a:r>
              <a:rPr lang="en-US" sz="2400" dirty="0"/>
              <a:t>.  </a:t>
            </a:r>
            <a:endParaRPr lang="en-US" sz="2400" i="1" dirty="0" smtClean="0"/>
          </a:p>
          <a:p>
            <a:pPr marL="0" indent="0">
              <a:buNone/>
            </a:pPr>
            <a:endParaRPr lang="en-US" sz="2400" i="1" dirty="0" smtClean="0"/>
          </a:p>
          <a:p>
            <a:pPr marL="0" indent="0">
              <a:buNone/>
            </a:pPr>
            <a:endParaRPr lang="en-US" sz="2400" dirty="0" smtClean="0"/>
          </a:p>
          <a:p>
            <a:pPr marL="0" indent="0">
              <a:buNone/>
            </a:pPr>
            <a:endParaRPr lang="en-US" sz="2400" dirty="0" smtClean="0"/>
          </a:p>
        </p:txBody>
      </p:sp>
      <p:sp>
        <p:nvSpPr>
          <p:cNvPr id="4" name="Rectangle 3"/>
          <p:cNvSpPr/>
          <p:nvPr/>
        </p:nvSpPr>
        <p:spPr>
          <a:xfrm>
            <a:off x="245648" y="4893420"/>
            <a:ext cx="8843987" cy="1591724"/>
          </a:xfrm>
          <a:prstGeom prst="rect">
            <a:avLst/>
          </a:prstGeom>
          <a:solidFill>
            <a:schemeClr val="bg1"/>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1666062" y="4929917"/>
            <a:ext cx="7464592"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None/>
            </a:pPr>
            <a:r>
              <a:rPr lang="en-US" dirty="0" smtClean="0"/>
              <a:t>You should </a:t>
            </a:r>
            <a:r>
              <a:rPr lang="en-US" i="1" dirty="0" smtClean="0"/>
              <a:t>never</a:t>
            </a:r>
            <a:r>
              <a:rPr lang="en-US" dirty="0" smtClean="0"/>
              <a:t> be prompted for a password to log into a GENI compute node.</a:t>
            </a:r>
          </a:p>
          <a:p>
            <a:pPr marL="0" indent="0">
              <a:buNone/>
            </a:pPr>
            <a:r>
              <a:rPr lang="en-US" dirty="0" smtClean="0"/>
              <a:t>If you are, something has </a:t>
            </a:r>
            <a:r>
              <a:rPr lang="en-US" i="1" dirty="0" smtClean="0"/>
              <a:t>always</a:t>
            </a:r>
            <a:r>
              <a:rPr lang="en-US" dirty="0" smtClean="0"/>
              <a:t> gone wrong.</a:t>
            </a:r>
          </a:p>
          <a:p>
            <a:endParaRPr lang="en-US" dirty="0" smtClean="0"/>
          </a:p>
          <a:p>
            <a:endParaRPr lang="en-US" dirty="0"/>
          </a:p>
        </p:txBody>
      </p:sp>
      <p:pic>
        <p:nvPicPr>
          <p:cNvPr id="7" name="Picture 6" descr="Symbols-Tips-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34" y="5004262"/>
            <a:ext cx="1460500" cy="1384300"/>
          </a:xfrm>
          <a:prstGeom prst="rect">
            <a:avLst/>
          </a:prstGeom>
        </p:spPr>
      </p:pic>
      <p:sp>
        <p:nvSpPr>
          <p:cNvPr id="9" name="TextBox 8"/>
          <p:cNvSpPr txBox="1"/>
          <p:nvPr/>
        </p:nvSpPr>
        <p:spPr>
          <a:xfrm rot="20710077">
            <a:off x="7090872" y="4149469"/>
            <a:ext cx="2066341" cy="461665"/>
          </a:xfrm>
          <a:prstGeom prst="rect">
            <a:avLst/>
          </a:prstGeom>
          <a:noFill/>
        </p:spPr>
        <p:txBody>
          <a:bodyPr wrap="none" rtlCol="0">
            <a:spAutoFit/>
          </a:bodyPr>
          <a:lstStyle/>
          <a:p>
            <a:pPr algn="ctr"/>
            <a:r>
              <a:rPr lang="en-US" sz="2400" dirty="0" smtClean="0">
                <a:solidFill>
                  <a:srgbClr val="008000"/>
                </a:solidFill>
              </a:rPr>
              <a:t>No password!</a:t>
            </a:r>
            <a:endParaRPr lang="en-US" sz="2400" dirty="0">
              <a:solidFill>
                <a:srgbClr val="008000"/>
              </a:solidFill>
            </a:endParaRPr>
          </a:p>
        </p:txBody>
      </p:sp>
    </p:spTree>
    <p:extLst>
      <p:ext uri="{BB962C8B-B14F-4D97-AF65-F5344CB8AC3E}">
        <p14:creationId xmlns:p14="http://schemas.microsoft.com/office/powerpoint/2010/main" val="242947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3" descr="GENI rac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81800" y="1691921"/>
            <a:ext cx="2362200" cy="2362200"/>
          </a:xfrm>
          <a:prstGeom prst="rect">
            <a:avLst/>
          </a:prstGeom>
          <a:noFill/>
          <a:ln w="9525">
            <a:noFill/>
            <a:miter lim="800000"/>
            <a:headEnd/>
            <a:tailEnd/>
          </a:ln>
        </p:spPr>
      </p:pic>
      <p:sp>
        <p:nvSpPr>
          <p:cNvPr id="43" name="Rounded Rectangle 42"/>
          <p:cNvSpPr/>
          <p:nvPr/>
        </p:nvSpPr>
        <p:spPr>
          <a:xfrm>
            <a:off x="254236" y="1611581"/>
            <a:ext cx="4904278" cy="2586504"/>
          </a:xfrm>
          <a:prstGeom prst="roundRect">
            <a:avLst/>
          </a:prstGeom>
          <a:solidFill>
            <a:schemeClr val="accent3">
              <a:lumMod val="75000"/>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SSH with a </a:t>
            </a:r>
            <a:r>
              <a:rPr lang="en-US" i="1" dirty="0" smtClean="0"/>
              <a:t>password</a:t>
            </a:r>
            <a:endParaRPr lang="en-US" i="1" dirty="0"/>
          </a:p>
        </p:txBody>
      </p:sp>
      <p:sp>
        <p:nvSpPr>
          <p:cNvPr id="14" name="TextBox 13"/>
          <p:cNvSpPr txBox="1"/>
          <p:nvPr/>
        </p:nvSpPr>
        <p:spPr>
          <a:xfrm rot="19994604">
            <a:off x="6247767" y="2181254"/>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grpSp>
        <p:nvGrpSpPr>
          <p:cNvPr id="17" name="Group 16"/>
          <p:cNvGrpSpPr/>
          <p:nvPr/>
        </p:nvGrpSpPr>
        <p:grpSpPr>
          <a:xfrm>
            <a:off x="4009945" y="1839756"/>
            <a:ext cx="1882229" cy="1979294"/>
            <a:chOff x="698630" y="1189038"/>
            <a:chExt cx="2598382" cy="2732377"/>
          </a:xfrm>
        </p:grpSpPr>
        <p:pic>
          <p:nvPicPr>
            <p:cNvPr id="24"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cxnSp>
        <p:nvCxnSpPr>
          <p:cNvPr id="19" name="Curved Connector 18"/>
          <p:cNvCxnSpPr/>
          <p:nvPr/>
        </p:nvCxnSpPr>
        <p:spPr>
          <a:xfrm flipV="1">
            <a:off x="5523466" y="2410873"/>
            <a:ext cx="2140297" cy="218822"/>
          </a:xfrm>
          <a:prstGeom prst="curvedConnector3">
            <a:avLst>
              <a:gd name="adj1" fmla="val 50000"/>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4"/>
          <a:stretch>
            <a:fillRect/>
          </a:stretch>
        </p:blipFill>
        <p:spPr>
          <a:xfrm flipH="1">
            <a:off x="7472700" y="2030802"/>
            <a:ext cx="854646" cy="1294612"/>
          </a:xfrm>
          <a:prstGeom prst="rect">
            <a:avLst/>
          </a:prstGeom>
        </p:spPr>
      </p:pic>
      <p:sp>
        <p:nvSpPr>
          <p:cNvPr id="39" name="TextBox 38"/>
          <p:cNvSpPr txBox="1"/>
          <p:nvPr/>
        </p:nvSpPr>
        <p:spPr>
          <a:xfrm>
            <a:off x="254236" y="1717090"/>
            <a:ext cx="4066670" cy="2923878"/>
          </a:xfrm>
          <a:prstGeom prst="rect">
            <a:avLst/>
          </a:prstGeom>
          <a:noFill/>
        </p:spPr>
        <p:txBody>
          <a:bodyPr wrap="square" rtlCol="0">
            <a:spAutoFit/>
          </a:bodyPr>
          <a:lstStyle/>
          <a:p>
            <a:r>
              <a:rPr lang="en-US" dirty="0" smtClean="0">
                <a:latin typeface="Courier New"/>
                <a:cs typeface="Courier New"/>
              </a:rPr>
              <a:t>local&gt; </a:t>
            </a:r>
            <a:r>
              <a:rPr lang="en-US" dirty="0" err="1" smtClean="0">
                <a:latin typeface="Courier New"/>
                <a:cs typeface="Courier New"/>
              </a:rPr>
              <a:t>ssh</a:t>
            </a:r>
            <a:r>
              <a:rPr lang="en-US" dirty="0" smtClean="0">
                <a:latin typeface="Courier New"/>
                <a:cs typeface="Courier New"/>
              </a:rPr>
              <a:t> </a:t>
            </a:r>
            <a:r>
              <a:rPr lang="en-US" dirty="0" err="1" smtClean="0">
                <a:latin typeface="Courier New"/>
                <a:cs typeface="Courier New"/>
              </a:rPr>
              <a:t>jdoe@remote.edu</a:t>
            </a:r>
            <a:r>
              <a:rPr lang="en-US" dirty="0" smtClean="0">
                <a:latin typeface="Courier New"/>
                <a:cs typeface="Courier New"/>
              </a:rPr>
              <a:t> </a:t>
            </a:r>
          </a:p>
          <a:p>
            <a:endParaRPr lang="en-US" sz="400" dirty="0" smtClean="0">
              <a:latin typeface="Courier New"/>
              <a:cs typeface="Courier New"/>
            </a:endParaRPr>
          </a:p>
          <a:p>
            <a:r>
              <a:rPr lang="en-US" dirty="0" err="1" smtClean="0">
                <a:latin typeface="Courier New"/>
                <a:cs typeface="Courier New"/>
              </a:rPr>
              <a:t>jdoe@remote.edu’s</a:t>
            </a:r>
            <a:r>
              <a:rPr lang="en-US" dirty="0" smtClean="0">
                <a:latin typeface="Courier New"/>
                <a:cs typeface="Courier New"/>
              </a:rPr>
              <a:t> password:</a:t>
            </a:r>
          </a:p>
          <a:p>
            <a:r>
              <a:rPr lang="en-US" dirty="0" smtClean="0">
                <a:solidFill>
                  <a:srgbClr val="FF0000"/>
                </a:solidFill>
                <a:latin typeface="Courier New"/>
                <a:cs typeface="Courier New"/>
              </a:rPr>
              <a:t>########</a:t>
            </a:r>
          </a:p>
          <a:p>
            <a:r>
              <a:rPr lang="en-US" dirty="0" smtClean="0">
                <a:latin typeface="Courier New"/>
                <a:cs typeface="Courier New"/>
              </a:rPr>
              <a:t>Welcome to remote!</a:t>
            </a:r>
          </a:p>
          <a:p>
            <a:r>
              <a:rPr lang="en-US" dirty="0" err="1" smtClean="0">
                <a:latin typeface="Courier New"/>
                <a:cs typeface="Courier New"/>
              </a:rPr>
              <a:t>jdoe</a:t>
            </a:r>
            <a:r>
              <a:rPr lang="en-US" dirty="0" err="1">
                <a:latin typeface="Courier New"/>
                <a:cs typeface="Courier New"/>
              </a:rPr>
              <a:t>@remote</a:t>
            </a:r>
            <a:r>
              <a:rPr lang="en-US" dirty="0">
                <a:latin typeface="Courier New"/>
                <a:cs typeface="Courier New"/>
              </a:rPr>
              <a:t>&gt;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jdoe@remote2.</a:t>
            </a:r>
            <a:r>
              <a:rPr lang="en-US" dirty="0" smtClean="0">
                <a:latin typeface="Courier New"/>
                <a:cs typeface="Courier New"/>
              </a:rPr>
              <a:t>edu</a:t>
            </a:r>
          </a:p>
          <a:p>
            <a:r>
              <a:rPr lang="en-US" dirty="0">
                <a:latin typeface="Courier New"/>
                <a:cs typeface="Courier New"/>
              </a:rPr>
              <a:t>jdoe@</a:t>
            </a:r>
            <a:r>
              <a:rPr lang="en-US" dirty="0" smtClean="0">
                <a:latin typeface="Courier New"/>
                <a:cs typeface="Courier New"/>
              </a:rPr>
              <a:t>remote2.</a:t>
            </a:r>
            <a:r>
              <a:rPr lang="en-US" dirty="0">
                <a:latin typeface="Courier New"/>
                <a:cs typeface="Courier New"/>
              </a:rPr>
              <a:t>edu’s password:</a:t>
            </a:r>
          </a:p>
          <a:p>
            <a:r>
              <a:rPr lang="en-US" dirty="0">
                <a:solidFill>
                  <a:srgbClr val="FF0000"/>
                </a:solidFill>
                <a:latin typeface="Courier New"/>
                <a:cs typeface="Courier New"/>
              </a:rPr>
              <a:t>########</a:t>
            </a:r>
          </a:p>
          <a:p>
            <a:r>
              <a:rPr lang="en-US" dirty="0" smtClean="0">
                <a:latin typeface="Courier New"/>
                <a:cs typeface="Courier New"/>
              </a:rPr>
              <a:t> </a:t>
            </a:r>
            <a:endParaRPr lang="en-US" dirty="0">
              <a:latin typeface="Courier New"/>
              <a:cs typeface="Courier New"/>
            </a:endParaRPr>
          </a:p>
          <a:p>
            <a:endParaRPr lang="en-US" dirty="0">
              <a:latin typeface="Courier New"/>
              <a:cs typeface="Courier New"/>
            </a:endParaRPr>
          </a:p>
        </p:txBody>
      </p:sp>
      <p:sp>
        <p:nvSpPr>
          <p:cNvPr id="44" name="TextBox 43"/>
          <p:cNvSpPr txBox="1"/>
          <p:nvPr/>
        </p:nvSpPr>
        <p:spPr>
          <a:xfrm>
            <a:off x="6761203" y="4405302"/>
            <a:ext cx="2412694" cy="923330"/>
          </a:xfrm>
          <a:prstGeom prst="rect">
            <a:avLst/>
          </a:prstGeom>
          <a:noFill/>
        </p:spPr>
        <p:txBody>
          <a:bodyPr wrap="square" rtlCol="0">
            <a:spAutoFit/>
          </a:bodyPr>
          <a:lstStyle/>
          <a:p>
            <a:r>
              <a:rPr lang="en-US" dirty="0" smtClean="0"/>
              <a:t>Hash of password stored on each remote machine</a:t>
            </a:r>
            <a:endParaRPr lang="en-US" dirty="0"/>
          </a:p>
        </p:txBody>
      </p:sp>
      <p:sp>
        <p:nvSpPr>
          <p:cNvPr id="45" name="TextBox 44"/>
          <p:cNvSpPr txBox="1"/>
          <p:nvPr/>
        </p:nvSpPr>
        <p:spPr>
          <a:xfrm>
            <a:off x="4009945" y="4377893"/>
            <a:ext cx="2412694" cy="1200329"/>
          </a:xfrm>
          <a:prstGeom prst="rect">
            <a:avLst/>
          </a:prstGeom>
          <a:noFill/>
        </p:spPr>
        <p:txBody>
          <a:bodyPr wrap="square" rtlCol="0">
            <a:spAutoFit/>
          </a:bodyPr>
          <a:lstStyle/>
          <a:p>
            <a:r>
              <a:rPr lang="en-US" dirty="0" smtClean="0"/>
              <a:t>User enters password</a:t>
            </a:r>
          </a:p>
          <a:p>
            <a:r>
              <a:rPr lang="en-US" dirty="0" smtClean="0"/>
              <a:t>once for </a:t>
            </a:r>
          </a:p>
          <a:p>
            <a:r>
              <a:rPr lang="en-US" i="1" dirty="0" smtClean="0"/>
              <a:t>each</a:t>
            </a:r>
            <a:r>
              <a:rPr lang="en-US" dirty="0" smtClean="0"/>
              <a:t> connection to </a:t>
            </a:r>
            <a:r>
              <a:rPr lang="en-US" i="1" dirty="0" smtClean="0"/>
              <a:t>each</a:t>
            </a:r>
            <a:r>
              <a:rPr lang="en-US" dirty="0" smtClean="0"/>
              <a:t> machine</a:t>
            </a:r>
          </a:p>
        </p:txBody>
      </p:sp>
      <p:sp>
        <p:nvSpPr>
          <p:cNvPr id="3" name="TextBox 2"/>
          <p:cNvSpPr txBox="1"/>
          <p:nvPr/>
        </p:nvSpPr>
        <p:spPr>
          <a:xfrm>
            <a:off x="878490" y="1366273"/>
            <a:ext cx="3562844" cy="276999"/>
          </a:xfrm>
          <a:prstGeom prst="rect">
            <a:avLst/>
          </a:prstGeom>
          <a:noFill/>
        </p:spPr>
        <p:txBody>
          <a:bodyPr wrap="none" rtlCol="0">
            <a:spAutoFit/>
          </a:bodyPr>
          <a:lstStyle/>
          <a:p>
            <a:r>
              <a:rPr lang="en-US" sz="1200" dirty="0"/>
              <a:t>*</a:t>
            </a:r>
            <a:r>
              <a:rPr lang="en-US" sz="1200" dirty="0" smtClean="0"/>
              <a:t>nix-based system (Windows behavior may vary)</a:t>
            </a:r>
            <a:endParaRPr lang="en-US" sz="1200" dirty="0"/>
          </a:p>
        </p:txBody>
      </p:sp>
    </p:spTree>
    <p:extLst>
      <p:ext uri="{BB962C8B-B14F-4D97-AF65-F5344CB8AC3E}">
        <p14:creationId xmlns:p14="http://schemas.microsoft.com/office/powerpoint/2010/main" val="2651320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3" descr="GENI rac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81800" y="1943748"/>
            <a:ext cx="2362200" cy="2362200"/>
          </a:xfrm>
          <a:prstGeom prst="rect">
            <a:avLst/>
          </a:prstGeom>
          <a:noFill/>
          <a:ln w="9525">
            <a:noFill/>
            <a:miter lim="800000"/>
            <a:headEnd/>
            <a:tailEnd/>
          </a:ln>
        </p:spPr>
      </p:pic>
      <p:sp>
        <p:nvSpPr>
          <p:cNvPr id="21" name="Rounded Rectangle 20"/>
          <p:cNvSpPr/>
          <p:nvPr/>
        </p:nvSpPr>
        <p:spPr>
          <a:xfrm>
            <a:off x="254235" y="971015"/>
            <a:ext cx="4980129" cy="4119808"/>
          </a:xfrm>
          <a:prstGeom prst="roundRect">
            <a:avLst/>
          </a:prstGeom>
          <a:solidFill>
            <a:schemeClr val="accent3">
              <a:lumMod val="75000"/>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SSH with a </a:t>
            </a:r>
            <a:r>
              <a:rPr lang="en-US" i="1" dirty="0" smtClean="0"/>
              <a:t>private key</a:t>
            </a:r>
            <a:endParaRPr lang="en-US" i="1" dirty="0"/>
          </a:p>
        </p:txBody>
      </p:sp>
      <p:pic>
        <p:nvPicPr>
          <p:cNvPr id="30" name="Picture 29" descr="j0309600.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7822106" y="2027160"/>
            <a:ext cx="1014847" cy="1422683"/>
          </a:xfrm>
          <a:prstGeom prst="rect">
            <a:avLst/>
          </a:prstGeom>
        </p:spPr>
      </p:pic>
      <p:grpSp>
        <p:nvGrpSpPr>
          <p:cNvPr id="35" name="Group 34"/>
          <p:cNvGrpSpPr/>
          <p:nvPr/>
        </p:nvGrpSpPr>
        <p:grpSpPr>
          <a:xfrm>
            <a:off x="4125528" y="2175907"/>
            <a:ext cx="1882229" cy="1979294"/>
            <a:chOff x="698630" y="1189038"/>
            <a:chExt cx="2598382" cy="2732377"/>
          </a:xfrm>
        </p:grpSpPr>
        <p:pic>
          <p:nvPicPr>
            <p:cNvPr id="36" name="Picture 2" descr="MCj041580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8" name="TextBox 37"/>
          <p:cNvSpPr txBox="1"/>
          <p:nvPr/>
        </p:nvSpPr>
        <p:spPr>
          <a:xfrm>
            <a:off x="313819" y="1250199"/>
            <a:ext cx="5032936" cy="4154984"/>
          </a:xfrm>
          <a:prstGeom prst="rect">
            <a:avLst/>
          </a:prstGeom>
          <a:noFill/>
        </p:spPr>
        <p:txBody>
          <a:bodyPr wrap="none" rtlCol="0">
            <a:spAutoFit/>
          </a:bodyPr>
          <a:lstStyle/>
          <a:p>
            <a:r>
              <a:rPr lang="en-US" dirty="0" smtClean="0">
                <a:latin typeface="Courier New"/>
                <a:cs typeface="Courier New"/>
              </a:rPr>
              <a:t>local&gt; </a:t>
            </a:r>
            <a:r>
              <a:rPr lang="en-US" dirty="0" err="1" smtClean="0">
                <a:latin typeface="Courier New"/>
                <a:cs typeface="Courier New"/>
              </a:rPr>
              <a:t>ssh</a:t>
            </a:r>
            <a:r>
              <a:rPr lang="en-US" dirty="0" smtClean="0">
                <a:latin typeface="Courier New"/>
                <a:cs typeface="Courier New"/>
              </a:rPr>
              <a:t>-add ~/.</a:t>
            </a:r>
            <a:r>
              <a:rPr lang="en-US" dirty="0" err="1" smtClean="0">
                <a:latin typeface="Courier New"/>
                <a:cs typeface="Courier New"/>
              </a:rPr>
              <a:t>ssh</a:t>
            </a:r>
            <a:r>
              <a:rPr lang="en-US" dirty="0" smtClean="0">
                <a:latin typeface="Courier New"/>
                <a:cs typeface="Courier New"/>
              </a:rPr>
              <a:t>/</a:t>
            </a:r>
            <a:r>
              <a:rPr lang="en-US" dirty="0" err="1" smtClean="0">
                <a:latin typeface="Courier New"/>
                <a:cs typeface="Courier New"/>
              </a:rPr>
              <a:t>id_rsa</a:t>
            </a:r>
            <a:endParaRPr lang="en-US" dirty="0" smtClean="0">
              <a:latin typeface="Courier New"/>
              <a:cs typeface="Courier New"/>
            </a:endParaRPr>
          </a:p>
          <a:p>
            <a:r>
              <a:rPr lang="en-US" dirty="0" smtClean="0">
                <a:latin typeface="Courier New"/>
                <a:cs typeface="Courier New"/>
              </a:rPr>
              <a:t>Enter passphrase for ~/.</a:t>
            </a:r>
            <a:r>
              <a:rPr lang="en-US" dirty="0" err="1" smtClean="0">
                <a:latin typeface="Courier New"/>
                <a:cs typeface="Courier New"/>
              </a:rPr>
              <a:t>ssh</a:t>
            </a:r>
            <a:r>
              <a:rPr lang="en-US" dirty="0" smtClean="0">
                <a:latin typeface="Courier New"/>
                <a:cs typeface="Courier New"/>
              </a:rPr>
              <a:t>/</a:t>
            </a:r>
            <a:r>
              <a:rPr lang="en-US" dirty="0" err="1" smtClean="0">
                <a:latin typeface="Courier New"/>
                <a:cs typeface="Courier New"/>
              </a:rPr>
              <a:t>id_rsa</a:t>
            </a:r>
            <a:r>
              <a:rPr lang="en-US" dirty="0" smtClean="0">
                <a:latin typeface="Courier New"/>
                <a:cs typeface="Courier New"/>
              </a:rPr>
              <a:t>:</a:t>
            </a:r>
          </a:p>
          <a:p>
            <a:r>
              <a:rPr lang="en-US" dirty="0" smtClean="0">
                <a:solidFill>
                  <a:srgbClr val="FF0000"/>
                </a:solidFill>
                <a:latin typeface="Courier New"/>
                <a:cs typeface="Courier New"/>
              </a:rPr>
              <a:t>########</a:t>
            </a:r>
          </a:p>
          <a:p>
            <a:r>
              <a:rPr lang="en-US" dirty="0">
                <a:latin typeface="Courier New"/>
                <a:cs typeface="Courier New"/>
              </a:rPr>
              <a:t>l</a:t>
            </a:r>
            <a:r>
              <a:rPr lang="en-US" dirty="0" smtClean="0">
                <a:latin typeface="Courier New"/>
                <a:cs typeface="Courier New"/>
              </a:rPr>
              <a:t>ocal&gt; </a:t>
            </a:r>
            <a:r>
              <a:rPr lang="en-US" dirty="0" err="1" smtClean="0">
                <a:latin typeface="Courier New"/>
                <a:cs typeface="Courier New"/>
              </a:rPr>
              <a:t>ssh</a:t>
            </a:r>
            <a:r>
              <a:rPr lang="en-US" dirty="0" smtClean="0">
                <a:latin typeface="Courier New"/>
                <a:cs typeface="Courier New"/>
              </a:rPr>
              <a:t> </a:t>
            </a:r>
            <a:r>
              <a:rPr lang="en-US" dirty="0" err="1" smtClean="0">
                <a:latin typeface="Courier New"/>
                <a:cs typeface="Courier New"/>
              </a:rPr>
              <a:t>jdoe@remote.edu</a:t>
            </a:r>
            <a:r>
              <a:rPr lang="en-US" dirty="0" smtClean="0">
                <a:latin typeface="Courier New"/>
                <a:cs typeface="Courier New"/>
              </a:rPr>
              <a:t> </a:t>
            </a:r>
          </a:p>
          <a:p>
            <a:endParaRPr lang="en-US" sz="400" dirty="0" smtClean="0">
              <a:latin typeface="Courier New"/>
              <a:cs typeface="Courier New"/>
            </a:endParaRPr>
          </a:p>
          <a:p>
            <a:r>
              <a:rPr lang="en-US" dirty="0" smtClean="0">
                <a:latin typeface="Courier New"/>
                <a:cs typeface="Courier New"/>
              </a:rPr>
              <a:t>Welcome to remote!</a:t>
            </a:r>
          </a:p>
          <a:p>
            <a:r>
              <a:rPr lang="en-US" dirty="0" err="1" smtClean="0">
                <a:latin typeface="Courier New"/>
                <a:cs typeface="Courier New"/>
              </a:rPr>
              <a:t>jdoe@remote</a:t>
            </a:r>
            <a:r>
              <a:rPr lang="en-US" dirty="0" smtClean="0">
                <a:latin typeface="Courier New"/>
                <a:cs typeface="Courier New"/>
              </a:rPr>
              <a:t>&gt;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a:t>
            </a:r>
            <a:r>
              <a:rPr lang="en-US" dirty="0" smtClean="0">
                <a:latin typeface="Courier New"/>
                <a:cs typeface="Courier New"/>
              </a:rPr>
              <a:t>remote2.</a:t>
            </a:r>
            <a:r>
              <a:rPr lang="en-US" dirty="0">
                <a:latin typeface="Courier New"/>
                <a:cs typeface="Courier New"/>
              </a:rPr>
              <a:t>edu </a:t>
            </a:r>
          </a:p>
          <a:p>
            <a:endParaRPr lang="en-US" sz="400" dirty="0">
              <a:latin typeface="Courier New"/>
              <a:cs typeface="Courier New"/>
            </a:endParaRPr>
          </a:p>
          <a:p>
            <a:r>
              <a:rPr lang="en-US" dirty="0">
                <a:latin typeface="Courier New"/>
                <a:cs typeface="Courier New"/>
              </a:rPr>
              <a:t>Welcome to </a:t>
            </a:r>
            <a:r>
              <a:rPr lang="en-US" dirty="0" smtClean="0">
                <a:latin typeface="Courier New"/>
                <a:cs typeface="Courier New"/>
              </a:rPr>
              <a:t>remote2!</a:t>
            </a:r>
            <a:endParaRPr lang="en-US" dirty="0">
              <a:latin typeface="Courier New"/>
              <a:cs typeface="Courier New"/>
            </a:endParaRPr>
          </a:p>
          <a:p>
            <a:r>
              <a:rPr lang="en-US" dirty="0">
                <a:latin typeface="Courier New"/>
                <a:cs typeface="Courier New"/>
              </a:rPr>
              <a:t>jdoe@</a:t>
            </a:r>
            <a:r>
              <a:rPr lang="en-US" dirty="0" smtClean="0">
                <a:latin typeface="Courier New"/>
                <a:cs typeface="Courier New"/>
              </a:rPr>
              <a:t>remote2&gt;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a:t>
            </a:r>
            <a:r>
              <a:rPr lang="en-US" dirty="0" smtClean="0">
                <a:latin typeface="Courier New"/>
                <a:cs typeface="Courier New"/>
              </a:rPr>
              <a:t>remote3.edu </a:t>
            </a:r>
            <a:endParaRPr lang="en-US" dirty="0">
              <a:latin typeface="Courier New"/>
              <a:cs typeface="Courier New"/>
            </a:endParaRPr>
          </a:p>
          <a:p>
            <a:endParaRPr lang="en-US" sz="400" dirty="0">
              <a:latin typeface="Courier New"/>
              <a:cs typeface="Courier New"/>
            </a:endParaRPr>
          </a:p>
          <a:p>
            <a:r>
              <a:rPr lang="en-US" dirty="0">
                <a:latin typeface="Courier New"/>
                <a:cs typeface="Courier New"/>
              </a:rPr>
              <a:t>Welcome to </a:t>
            </a:r>
            <a:r>
              <a:rPr lang="en-US" dirty="0" smtClean="0">
                <a:latin typeface="Courier New"/>
                <a:cs typeface="Courier New"/>
              </a:rPr>
              <a:t>remote3!</a:t>
            </a:r>
            <a:endParaRPr lang="en-US" dirty="0">
              <a:latin typeface="Courier New"/>
              <a:cs typeface="Courier New"/>
            </a:endParaRPr>
          </a:p>
          <a:p>
            <a:r>
              <a:rPr lang="en-US" dirty="0">
                <a:latin typeface="Courier New"/>
                <a:cs typeface="Courier New"/>
              </a:rPr>
              <a:t>jdoe@</a:t>
            </a:r>
            <a:r>
              <a:rPr lang="en-US" dirty="0" smtClean="0">
                <a:latin typeface="Courier New"/>
                <a:cs typeface="Courier New"/>
              </a:rPr>
              <a:t>remote3&gt; </a:t>
            </a:r>
            <a:r>
              <a:rPr lang="en-US" dirty="0">
                <a:latin typeface="Courier New"/>
                <a:cs typeface="Courier New"/>
              </a:rPr>
              <a:t>exit</a:t>
            </a:r>
          </a:p>
          <a:p>
            <a:endParaRPr lang="en-US" dirty="0">
              <a:latin typeface="Courier New"/>
              <a:cs typeface="Courier New"/>
            </a:endParaRPr>
          </a:p>
          <a:p>
            <a:endParaRPr lang="en-US" dirty="0">
              <a:latin typeface="Courier New"/>
              <a:cs typeface="Courier New"/>
            </a:endParaRPr>
          </a:p>
        </p:txBody>
      </p:sp>
      <p:pic>
        <p:nvPicPr>
          <p:cNvPr id="31" name="Picture 30" descr="AA00965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05087" y="2920095"/>
            <a:ext cx="438470" cy="431310"/>
          </a:xfrm>
          <a:prstGeom prst="rect">
            <a:avLst/>
          </a:prstGeom>
          <a:ln w="38100" cmpd="sng">
            <a:solidFill>
              <a:srgbClr val="FF8000"/>
            </a:solidFill>
          </a:ln>
        </p:spPr>
      </p:pic>
      <p:sp>
        <p:nvSpPr>
          <p:cNvPr id="41" name="TextBox 40"/>
          <p:cNvSpPr txBox="1"/>
          <p:nvPr/>
        </p:nvSpPr>
        <p:spPr>
          <a:xfrm rot="19994604">
            <a:off x="6367858" y="2690476"/>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cxnSp>
        <p:nvCxnSpPr>
          <p:cNvPr id="42" name="Curved Connector 41"/>
          <p:cNvCxnSpPr/>
          <p:nvPr/>
        </p:nvCxnSpPr>
        <p:spPr>
          <a:xfrm flipV="1">
            <a:off x="5643557" y="2920095"/>
            <a:ext cx="2140297" cy="218822"/>
          </a:xfrm>
          <a:prstGeom prst="curvedConnector3">
            <a:avLst>
              <a:gd name="adj1" fmla="val 50000"/>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761203" y="5225678"/>
            <a:ext cx="2412694" cy="923330"/>
          </a:xfrm>
          <a:prstGeom prst="rect">
            <a:avLst/>
          </a:prstGeom>
          <a:noFill/>
        </p:spPr>
        <p:txBody>
          <a:bodyPr wrap="square" rtlCol="0">
            <a:spAutoFit/>
          </a:bodyPr>
          <a:lstStyle/>
          <a:p>
            <a:r>
              <a:rPr lang="en-US" dirty="0" smtClean="0"/>
              <a:t>Public key is stored on each remote machine</a:t>
            </a:r>
            <a:endParaRPr lang="en-US" dirty="0"/>
          </a:p>
        </p:txBody>
      </p:sp>
      <p:sp>
        <p:nvSpPr>
          <p:cNvPr id="26" name="TextBox 25"/>
          <p:cNvSpPr txBox="1"/>
          <p:nvPr/>
        </p:nvSpPr>
        <p:spPr>
          <a:xfrm>
            <a:off x="865624" y="5215813"/>
            <a:ext cx="2991672" cy="1200329"/>
          </a:xfrm>
          <a:prstGeom prst="rect">
            <a:avLst/>
          </a:prstGeom>
          <a:noFill/>
        </p:spPr>
        <p:txBody>
          <a:bodyPr wrap="square" rtlCol="0">
            <a:spAutoFit/>
          </a:bodyPr>
          <a:lstStyle/>
          <a:p>
            <a:r>
              <a:rPr lang="en-US" dirty="0" smtClean="0"/>
              <a:t>User enters passphrase to unlock private key </a:t>
            </a:r>
          </a:p>
          <a:p>
            <a:r>
              <a:rPr lang="en-US" dirty="0" smtClean="0"/>
              <a:t>for </a:t>
            </a:r>
            <a:r>
              <a:rPr lang="en-US" i="1" dirty="0" smtClean="0"/>
              <a:t>all</a:t>
            </a:r>
            <a:r>
              <a:rPr lang="en-US" dirty="0" smtClean="0"/>
              <a:t> connections to </a:t>
            </a:r>
          </a:p>
          <a:p>
            <a:r>
              <a:rPr lang="en-US" i="1" dirty="0" smtClean="0"/>
              <a:t>all</a:t>
            </a:r>
            <a:r>
              <a:rPr lang="en-US" dirty="0" smtClean="0"/>
              <a:t> machine</a:t>
            </a:r>
          </a:p>
        </p:txBody>
      </p:sp>
      <p:sp>
        <p:nvSpPr>
          <p:cNvPr id="27" name="TextBox 26"/>
          <p:cNvSpPr txBox="1"/>
          <p:nvPr/>
        </p:nvSpPr>
        <p:spPr>
          <a:xfrm>
            <a:off x="4102248" y="5254460"/>
            <a:ext cx="2412694" cy="646331"/>
          </a:xfrm>
          <a:prstGeom prst="rect">
            <a:avLst/>
          </a:prstGeom>
          <a:noFill/>
        </p:spPr>
        <p:txBody>
          <a:bodyPr wrap="square" rtlCol="0">
            <a:spAutoFit/>
          </a:bodyPr>
          <a:lstStyle/>
          <a:p>
            <a:r>
              <a:rPr lang="en-US" dirty="0" smtClean="0"/>
              <a:t>Private key is stored only on local machine</a:t>
            </a:r>
            <a:endParaRPr lang="en-US" dirty="0"/>
          </a:p>
        </p:txBody>
      </p:sp>
      <p:sp>
        <p:nvSpPr>
          <p:cNvPr id="17" name="TextBox 16"/>
          <p:cNvSpPr txBox="1"/>
          <p:nvPr/>
        </p:nvSpPr>
        <p:spPr>
          <a:xfrm>
            <a:off x="878490" y="971015"/>
            <a:ext cx="3562844" cy="276999"/>
          </a:xfrm>
          <a:prstGeom prst="rect">
            <a:avLst/>
          </a:prstGeom>
          <a:noFill/>
        </p:spPr>
        <p:txBody>
          <a:bodyPr wrap="none" rtlCol="0">
            <a:spAutoFit/>
          </a:bodyPr>
          <a:lstStyle/>
          <a:p>
            <a:r>
              <a:rPr lang="en-US" sz="1200" dirty="0"/>
              <a:t>*</a:t>
            </a:r>
            <a:r>
              <a:rPr lang="en-US" sz="1200" dirty="0" smtClean="0"/>
              <a:t>nix-based system (Windows behavior may vary)</a:t>
            </a:r>
            <a:endParaRPr lang="en-US" sz="1200" dirty="0"/>
          </a:p>
        </p:txBody>
      </p:sp>
    </p:spTree>
    <p:extLst>
      <p:ext uri="{BB962C8B-B14F-4D97-AF65-F5344CB8AC3E}">
        <p14:creationId xmlns:p14="http://schemas.microsoft.com/office/powerpoint/2010/main" val="235998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xEl>
                                              <p:pRg st="9" end="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317" y="1761284"/>
            <a:ext cx="7772400" cy="1470025"/>
          </a:xfrm>
        </p:spPr>
        <p:txBody>
          <a:bodyPr/>
          <a:lstStyle/>
          <a:p>
            <a:r>
              <a:rPr lang="en-US" sz="3600" dirty="0" smtClean="0"/>
              <a:t>Lab Zero:</a:t>
            </a:r>
            <a:br>
              <a:rPr lang="en-US" sz="3600" dirty="0" smtClean="0"/>
            </a:br>
            <a:r>
              <a:rPr lang="en-US" sz="3600" dirty="0" smtClean="0"/>
              <a:t>A First Experiment using GENI</a:t>
            </a:r>
            <a:endParaRPr lang="en-US" sz="3600" dirty="0"/>
          </a:p>
        </p:txBody>
      </p:sp>
      <p:sp>
        <p:nvSpPr>
          <p:cNvPr id="3" name="Subtitle 2"/>
          <p:cNvSpPr>
            <a:spLocks noGrp="1"/>
          </p:cNvSpPr>
          <p:nvPr>
            <p:ph type="subTitle" sz="quarter" idx="1"/>
          </p:nvPr>
        </p:nvSpPr>
        <p:spPr>
          <a:xfrm>
            <a:off x="-1008017" y="4495800"/>
            <a:ext cx="8017207" cy="1752600"/>
          </a:xfrm>
        </p:spPr>
        <p:txBody>
          <a:bodyPr/>
          <a:lstStyle/>
          <a:p>
            <a:r>
              <a:rPr lang="en-US" baseline="0" dirty="0" smtClean="0"/>
              <a:t>Sarah Edwards</a:t>
            </a:r>
          </a:p>
          <a:p>
            <a:r>
              <a:rPr lang="en-US" dirty="0" smtClean="0"/>
              <a:t>GENI Project Office</a:t>
            </a:r>
            <a:endParaRPr lang="en-US" baseline="0" dirty="0" smtClean="0"/>
          </a:p>
        </p:txBody>
      </p:sp>
      <p:pic>
        <p:nvPicPr>
          <p:cNvPr id="4" name="Picture 3"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40480468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new_hom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4" y="29194"/>
            <a:ext cx="3768562" cy="7603239"/>
          </a:xfrm>
          <a:prstGeom prst="rect">
            <a:avLst/>
          </a:prstGeom>
          <a:ln w="57150" cmpd="sng">
            <a:solidFill>
              <a:srgbClr val="FF6600"/>
            </a:solidFill>
          </a:ln>
        </p:spPr>
      </p:pic>
      <p:sp>
        <p:nvSpPr>
          <p:cNvPr id="25" name="Down Arrow 24"/>
          <p:cNvSpPr/>
          <p:nvPr/>
        </p:nvSpPr>
        <p:spPr>
          <a:xfrm>
            <a:off x="4943217" y="533767"/>
            <a:ext cx="362850" cy="212326"/>
          </a:xfrm>
          <a:prstGeom prst="downArrow">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TextBox 25"/>
          <p:cNvSpPr txBox="1"/>
          <p:nvPr/>
        </p:nvSpPr>
        <p:spPr>
          <a:xfrm>
            <a:off x="4689147" y="65585"/>
            <a:ext cx="834791" cy="523220"/>
          </a:xfrm>
          <a:prstGeom prst="rect">
            <a:avLst/>
          </a:prstGeom>
          <a:noFill/>
        </p:spPr>
        <p:txBody>
          <a:bodyPr wrap="square" rtlCol="0">
            <a:spAutoFit/>
          </a:bodyPr>
          <a:lstStyle/>
          <a:p>
            <a:pPr algn="ctr"/>
            <a:r>
              <a:rPr lang="en-US" sz="1400" b="1" dirty="0" smtClean="0">
                <a:solidFill>
                  <a:schemeClr val="bg1"/>
                </a:solidFill>
              </a:rPr>
              <a:t>You are here</a:t>
            </a:r>
            <a:endParaRPr lang="en-US" sz="1400" b="1" dirty="0">
              <a:solidFill>
                <a:schemeClr val="bg1"/>
              </a:solidFill>
            </a:endParaRPr>
          </a:p>
        </p:txBody>
      </p:sp>
      <p:sp>
        <p:nvSpPr>
          <p:cNvPr id="18" name="TextBox 17"/>
          <p:cNvSpPr txBox="1"/>
          <p:nvPr/>
        </p:nvSpPr>
        <p:spPr>
          <a:xfrm>
            <a:off x="1826689" y="3003087"/>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Projects</a:t>
            </a:r>
            <a:endParaRPr lang="en-US" sz="1400" b="1" dirty="0"/>
          </a:p>
        </p:txBody>
      </p:sp>
      <p:sp>
        <p:nvSpPr>
          <p:cNvPr id="19" name="TextBox 18"/>
          <p:cNvSpPr txBox="1"/>
          <p:nvPr/>
        </p:nvSpPr>
        <p:spPr>
          <a:xfrm>
            <a:off x="1826689" y="5461078"/>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Slices</a:t>
            </a:r>
            <a:endParaRPr lang="en-US" sz="1400" b="1" dirty="0"/>
          </a:p>
        </p:txBody>
      </p:sp>
      <p:sp>
        <p:nvSpPr>
          <p:cNvPr id="20" name="TextBox 19"/>
          <p:cNvSpPr txBox="1"/>
          <p:nvPr/>
        </p:nvSpPr>
        <p:spPr>
          <a:xfrm>
            <a:off x="1826689" y="6145165"/>
            <a:ext cx="1055663" cy="523220"/>
          </a:xfrm>
          <a:prstGeom prst="rect">
            <a:avLst/>
          </a:prstGeom>
          <a:solidFill>
            <a:schemeClr val="bg1">
              <a:lumMod val="65000"/>
              <a:alpha val="90000"/>
            </a:schemeClr>
          </a:solidFill>
        </p:spPr>
        <p:txBody>
          <a:bodyPr wrap="square" rtlCol="0">
            <a:spAutoFit/>
          </a:bodyPr>
          <a:lstStyle/>
          <a:p>
            <a:pPr algn="ctr"/>
            <a:r>
              <a:rPr lang="en-US" sz="1400" b="1" dirty="0" smtClean="0"/>
              <a:t>Log Messages</a:t>
            </a:r>
            <a:endParaRPr lang="en-US" sz="1400" b="1" dirty="0"/>
          </a:p>
        </p:txBody>
      </p:sp>
      <p:sp>
        <p:nvSpPr>
          <p:cNvPr id="9" name="TextBox 8"/>
          <p:cNvSpPr txBox="1"/>
          <p:nvPr/>
        </p:nvSpPr>
        <p:spPr>
          <a:xfrm>
            <a:off x="7732776" y="379878"/>
            <a:ext cx="588743" cy="307777"/>
          </a:xfrm>
          <a:prstGeom prst="rect">
            <a:avLst/>
          </a:prstGeom>
          <a:solidFill>
            <a:schemeClr val="bg1">
              <a:lumMod val="65000"/>
              <a:alpha val="90000"/>
            </a:schemeClr>
          </a:solidFill>
        </p:spPr>
        <p:txBody>
          <a:bodyPr wrap="square" rtlCol="0">
            <a:spAutoFit/>
          </a:bodyPr>
          <a:lstStyle/>
          <a:p>
            <a:pPr algn="ctr"/>
            <a:r>
              <a:rPr lang="en-US" sz="1400" b="1" dirty="0" smtClean="0"/>
              <a:t>Help</a:t>
            </a:r>
            <a:endParaRPr lang="en-US" sz="1400" b="1" dirty="0"/>
          </a:p>
        </p:txBody>
      </p:sp>
      <p:sp>
        <p:nvSpPr>
          <p:cNvPr id="21" name="TextBox 20"/>
          <p:cNvSpPr txBox="1"/>
          <p:nvPr/>
        </p:nvSpPr>
        <p:spPr>
          <a:xfrm>
            <a:off x="6859681" y="379878"/>
            <a:ext cx="834505" cy="307777"/>
          </a:xfrm>
          <a:prstGeom prst="rect">
            <a:avLst/>
          </a:prstGeom>
          <a:solidFill>
            <a:schemeClr val="bg1">
              <a:lumMod val="65000"/>
              <a:alpha val="90000"/>
            </a:schemeClr>
          </a:solidFill>
        </p:spPr>
        <p:txBody>
          <a:bodyPr wrap="square" rtlCol="0">
            <a:spAutoFit/>
          </a:bodyPr>
          <a:lstStyle/>
          <a:p>
            <a:pPr algn="ctr"/>
            <a:r>
              <a:rPr lang="en-US" sz="1400" b="1" dirty="0" smtClean="0"/>
              <a:t>Profile</a:t>
            </a:r>
            <a:endParaRPr lang="en-US" sz="1400" b="1" dirty="0"/>
          </a:p>
        </p:txBody>
      </p:sp>
      <p:sp>
        <p:nvSpPr>
          <p:cNvPr id="12" name="TextBox 11"/>
          <p:cNvSpPr txBox="1"/>
          <p:nvPr/>
        </p:nvSpPr>
        <p:spPr>
          <a:xfrm>
            <a:off x="1826689" y="5801704"/>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Tools</a:t>
            </a:r>
            <a:endParaRPr lang="en-US" sz="1400" b="1" dirty="0"/>
          </a:p>
        </p:txBody>
      </p:sp>
      <p:sp>
        <p:nvSpPr>
          <p:cNvPr id="14" name="TextBox 13"/>
          <p:cNvSpPr txBox="1"/>
          <p:nvPr/>
        </p:nvSpPr>
        <p:spPr>
          <a:xfrm>
            <a:off x="1826689" y="1199447"/>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Map</a:t>
            </a:r>
            <a:endParaRPr lang="en-US" sz="1400" b="1" dirty="0"/>
          </a:p>
        </p:txBody>
      </p:sp>
    </p:spTree>
    <p:extLst>
      <p:ext uri="{BB962C8B-B14F-4D97-AF65-F5344CB8AC3E}">
        <p14:creationId xmlns:p14="http://schemas.microsoft.com/office/powerpoint/2010/main" val="8083585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220622" y="178077"/>
            <a:ext cx="452517" cy="452517"/>
            <a:chOff x="-1175162" y="3269829"/>
            <a:chExt cx="452517" cy="452517"/>
          </a:xfrm>
        </p:grpSpPr>
        <p:sp>
          <p:nvSpPr>
            <p:cNvPr id="10" name="Oval 9"/>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111120" y="3279853"/>
              <a:ext cx="327308" cy="400110"/>
            </a:xfrm>
            <a:prstGeom prst="rect">
              <a:avLst/>
            </a:prstGeom>
            <a:noFill/>
          </p:spPr>
          <p:txBody>
            <a:bodyPr wrap="none" rtlCol="0">
              <a:spAutoFit/>
            </a:bodyPr>
            <a:lstStyle/>
            <a:p>
              <a:r>
                <a:rPr lang="en-US" sz="2000" b="1" dirty="0" smtClean="0"/>
                <a:t>2</a:t>
              </a:r>
              <a:endParaRPr lang="en-US" sz="2000" b="1" dirty="0"/>
            </a:p>
          </p:txBody>
        </p:sp>
      </p:grpSp>
      <p:sp>
        <p:nvSpPr>
          <p:cNvPr id="16" name="TextBox 15"/>
          <p:cNvSpPr txBox="1"/>
          <p:nvPr/>
        </p:nvSpPr>
        <p:spPr>
          <a:xfrm>
            <a:off x="1148277" y="648682"/>
            <a:ext cx="1162436" cy="369332"/>
          </a:xfrm>
          <a:prstGeom prst="rect">
            <a:avLst/>
          </a:prstGeom>
          <a:solidFill>
            <a:srgbClr val="FF6600">
              <a:alpha val="90000"/>
            </a:srgbClr>
          </a:solidFill>
        </p:spPr>
        <p:txBody>
          <a:bodyPr wrap="square" rtlCol="0">
            <a:spAutoFit/>
          </a:bodyPr>
          <a:lstStyle/>
          <a:p>
            <a:pPr algn="ctr"/>
            <a:r>
              <a:rPr lang="en-US" b="1" dirty="0" smtClean="0"/>
              <a:t>Login</a:t>
            </a:r>
            <a:endParaRPr lang="en-US" b="1" dirty="0"/>
          </a:p>
        </p:txBody>
      </p:sp>
      <p:sp>
        <p:nvSpPr>
          <p:cNvPr id="17" name="TextBox 16"/>
          <p:cNvSpPr txBox="1"/>
          <p:nvPr/>
        </p:nvSpPr>
        <p:spPr>
          <a:xfrm>
            <a:off x="1148277" y="1170414"/>
            <a:ext cx="1162435" cy="646331"/>
          </a:xfrm>
          <a:prstGeom prst="rect">
            <a:avLst/>
          </a:prstGeom>
          <a:solidFill>
            <a:srgbClr val="FF6600">
              <a:alpha val="90000"/>
            </a:srgbClr>
          </a:solidFill>
        </p:spPr>
        <p:txBody>
          <a:bodyPr wrap="square" rtlCol="0">
            <a:spAutoFit/>
          </a:bodyPr>
          <a:lstStyle/>
          <a:p>
            <a:pPr algn="ctr"/>
            <a:r>
              <a:rPr lang="en-US" b="1" dirty="0" smtClean="0"/>
              <a:t>Join Project</a:t>
            </a:r>
            <a:endParaRPr lang="en-US" b="1" dirty="0"/>
          </a:p>
        </p:txBody>
      </p:sp>
      <p:pic>
        <p:nvPicPr>
          <p:cNvPr id="12" name="Picture 11" descr="new_hom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4" y="29194"/>
            <a:ext cx="3768562" cy="7603239"/>
          </a:xfrm>
          <a:prstGeom prst="rect">
            <a:avLst/>
          </a:prstGeom>
          <a:ln w="57150" cmpd="sng">
            <a:solidFill>
              <a:srgbClr val="FF6600"/>
            </a:solidFill>
          </a:ln>
        </p:spPr>
      </p:pic>
      <p:sp>
        <p:nvSpPr>
          <p:cNvPr id="8" name="TextBox 7"/>
          <p:cNvSpPr txBox="1"/>
          <p:nvPr/>
        </p:nvSpPr>
        <p:spPr>
          <a:xfrm>
            <a:off x="6916691" y="168441"/>
            <a:ext cx="1477322" cy="1200329"/>
          </a:xfrm>
          <a:prstGeom prst="rect">
            <a:avLst/>
          </a:prstGeom>
          <a:solidFill>
            <a:srgbClr val="FF6600">
              <a:alpha val="90000"/>
            </a:srgbClr>
          </a:solidFill>
        </p:spPr>
        <p:txBody>
          <a:bodyPr wrap="square" rtlCol="0">
            <a:spAutoFit/>
          </a:bodyPr>
          <a:lstStyle/>
          <a:p>
            <a:pPr algn="ctr"/>
            <a:r>
              <a:rPr lang="en-US" b="1" dirty="0" smtClean="0"/>
              <a:t>Generate </a:t>
            </a:r>
          </a:p>
          <a:p>
            <a:pPr algn="ctr"/>
            <a:r>
              <a:rPr lang="en-US" b="1" dirty="0" smtClean="0"/>
              <a:t>SSH Keys &amp;</a:t>
            </a:r>
          </a:p>
          <a:p>
            <a:pPr algn="ctr"/>
            <a:r>
              <a:rPr lang="en-US" b="1" dirty="0" smtClean="0"/>
              <a:t>SSL Certs</a:t>
            </a:r>
            <a:endParaRPr lang="en-US" b="1" dirty="0"/>
          </a:p>
        </p:txBody>
      </p:sp>
      <p:sp>
        <p:nvSpPr>
          <p:cNvPr id="7" name="Oval 6"/>
          <p:cNvSpPr/>
          <p:nvPr/>
        </p:nvSpPr>
        <p:spPr>
          <a:xfrm>
            <a:off x="5843434" y="610108"/>
            <a:ext cx="643567" cy="277912"/>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7"/>
            <a:endCxn id="8" idx="1"/>
          </p:cNvCxnSpPr>
          <p:nvPr/>
        </p:nvCxnSpPr>
        <p:spPr>
          <a:xfrm>
            <a:off x="6392753" y="650807"/>
            <a:ext cx="523938" cy="11779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317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chemeClr val="tx1"/>
                </a:solidFill>
                <a:latin typeface="Courier New"/>
                <a:cs typeface="Courier New"/>
              </a:rPr>
              <a:t>O</a:t>
            </a:r>
            <a:r>
              <a:rPr lang="en-US" dirty="0" smtClean="0">
                <a:solidFill>
                  <a:schemeClr val="tx1"/>
                </a:solidFill>
                <a:latin typeface="Courier New"/>
                <a:cs typeface="Courier New"/>
              </a:rPr>
              <a:t>n your local machine…</a:t>
            </a:r>
            <a:endParaRPr lang="en-US" dirty="0">
              <a:solidFill>
                <a:schemeClr val="tx1"/>
              </a:solidFill>
              <a:latin typeface="Courier New"/>
              <a:cs typeface="Courier New"/>
            </a:endParaRPr>
          </a:p>
        </p:txBody>
      </p:sp>
      <p:sp>
        <p:nvSpPr>
          <p:cNvPr id="5" name="Content Placeholder 4"/>
          <p:cNvSpPr>
            <a:spLocks noGrp="1"/>
          </p:cNvSpPr>
          <p:nvPr>
            <p:ph idx="1"/>
          </p:nvPr>
        </p:nvSpPr>
        <p:spPr>
          <a:xfrm>
            <a:off x="457200" y="1600200"/>
            <a:ext cx="8397584" cy="4525963"/>
          </a:xfrm>
          <a:ln w="28575" cmpd="sng">
            <a:solidFill>
              <a:srgbClr val="BFBFBF"/>
            </a:solidFill>
          </a:ln>
        </p:spPr>
        <p:txBody>
          <a:bodyPr>
            <a:normAutofit/>
          </a:bodyPr>
          <a:lstStyle/>
          <a:p>
            <a:pPr marL="0" indent="0">
              <a:buNone/>
            </a:pPr>
            <a:r>
              <a:rPr lang="en-US" sz="2600" dirty="0" smtClean="0">
                <a:solidFill>
                  <a:srgbClr val="FFFFFF"/>
                </a:solidFill>
                <a:latin typeface="Courier New"/>
                <a:cs typeface="Courier New"/>
              </a:rPr>
              <a:t>&gt; mv ~/Downloads/</a:t>
            </a:r>
            <a:r>
              <a:rPr lang="en-US" sz="2600" dirty="0" err="1" smtClean="0">
                <a:solidFill>
                  <a:srgbClr val="FFFFFF"/>
                </a:solidFill>
                <a:latin typeface="Courier New"/>
                <a:cs typeface="Courier New"/>
              </a:rPr>
              <a:t>id_geni_ssh_rsa</a:t>
            </a:r>
            <a:r>
              <a:rPr lang="en-US" sz="2600" dirty="0" smtClean="0">
                <a:solidFill>
                  <a:srgbClr val="FFFFFF"/>
                </a:solidFill>
                <a:latin typeface="Courier New"/>
                <a:cs typeface="Courier New"/>
              </a:rPr>
              <a:t>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p>
          <a:p>
            <a:pPr marL="0" indent="0">
              <a:buNone/>
            </a:pPr>
            <a:r>
              <a:rPr lang="en-US" sz="2600" dirty="0" smtClean="0">
                <a:solidFill>
                  <a:srgbClr val="FFFFFF"/>
                </a:solidFill>
                <a:latin typeface="Courier New"/>
                <a:cs typeface="Courier New"/>
              </a:rPr>
              <a:t>&gt; </a:t>
            </a:r>
            <a:r>
              <a:rPr lang="en-US" sz="2600" dirty="0" err="1" smtClean="0">
                <a:solidFill>
                  <a:srgbClr val="FFFFFF"/>
                </a:solidFill>
                <a:latin typeface="Courier New"/>
                <a:cs typeface="Courier New"/>
              </a:rPr>
              <a:t>chmod</a:t>
            </a:r>
            <a:r>
              <a:rPr lang="en-US" sz="2600" dirty="0" smtClean="0">
                <a:solidFill>
                  <a:srgbClr val="FFFFFF"/>
                </a:solidFill>
                <a:latin typeface="Courier New"/>
                <a:cs typeface="Courier New"/>
              </a:rPr>
              <a:t> 600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r>
              <a:rPr lang="en-US" sz="2600" dirty="0" err="1" smtClean="0">
                <a:solidFill>
                  <a:srgbClr val="FFFFFF"/>
                </a:solidFill>
                <a:latin typeface="Courier New"/>
                <a:cs typeface="Courier New"/>
              </a:rPr>
              <a:t>id_geni_ssh_rsa</a:t>
            </a:r>
            <a:endParaRPr lang="en-US" sz="2600" dirty="0" smtClean="0">
              <a:solidFill>
                <a:srgbClr val="FFFFFF"/>
              </a:solidFill>
              <a:latin typeface="Courier New"/>
              <a:cs typeface="Courier New"/>
            </a:endParaRPr>
          </a:p>
          <a:p>
            <a:pPr marL="0" indent="0">
              <a:buNone/>
            </a:pPr>
            <a:r>
              <a:rPr lang="en-US" sz="2600" dirty="0" smtClean="0">
                <a:solidFill>
                  <a:srgbClr val="FFFFFF"/>
                </a:solidFill>
                <a:latin typeface="Courier New"/>
                <a:cs typeface="Courier New"/>
              </a:rPr>
              <a:t>&gt;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-add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r>
              <a:rPr lang="en-US" sz="2600" dirty="0" err="1" smtClean="0">
                <a:solidFill>
                  <a:srgbClr val="FFFFFF"/>
                </a:solidFill>
                <a:latin typeface="Courier New"/>
                <a:cs typeface="Courier New"/>
              </a:rPr>
              <a:t>id_geni_ssh_rsa</a:t>
            </a:r>
            <a:endParaRPr lang="en-US" sz="2600" dirty="0" smtClean="0">
              <a:solidFill>
                <a:srgbClr val="FFFFFF"/>
              </a:solidFill>
              <a:latin typeface="Courier New"/>
              <a:cs typeface="Courier New"/>
            </a:endParaRPr>
          </a:p>
          <a:p>
            <a:pPr>
              <a:buFont typeface="Lucida Grande"/>
              <a:buChar char="&gt;"/>
            </a:pPr>
            <a:endParaRPr lang="en-US" sz="2400" dirty="0">
              <a:latin typeface="Courier New"/>
              <a:cs typeface="Courier New"/>
            </a:endParaRPr>
          </a:p>
        </p:txBody>
      </p:sp>
      <p:grpSp>
        <p:nvGrpSpPr>
          <p:cNvPr id="6" name="Group 5"/>
          <p:cNvGrpSpPr/>
          <p:nvPr/>
        </p:nvGrpSpPr>
        <p:grpSpPr>
          <a:xfrm>
            <a:off x="220622" y="178077"/>
            <a:ext cx="452517" cy="452517"/>
            <a:chOff x="-1175162" y="3269829"/>
            <a:chExt cx="452517" cy="452517"/>
          </a:xfrm>
        </p:grpSpPr>
        <p:sp>
          <p:nvSpPr>
            <p:cNvPr id="7" name="Oval 6"/>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8" name="TextBox 7"/>
            <p:cNvSpPr txBox="1"/>
            <p:nvPr/>
          </p:nvSpPr>
          <p:spPr>
            <a:xfrm>
              <a:off x="-1111120" y="3279853"/>
              <a:ext cx="327308" cy="400110"/>
            </a:xfrm>
            <a:prstGeom prst="rect">
              <a:avLst/>
            </a:prstGeom>
            <a:noFill/>
          </p:spPr>
          <p:txBody>
            <a:bodyPr wrap="none" rtlCol="0">
              <a:spAutoFit/>
            </a:bodyPr>
            <a:lstStyle/>
            <a:p>
              <a:r>
                <a:rPr lang="en-US" sz="2000" b="1" dirty="0" smtClean="0"/>
                <a:t>2</a:t>
              </a:r>
              <a:endParaRPr lang="en-US" sz="2000" b="1" dirty="0"/>
            </a:p>
          </p:txBody>
        </p:sp>
      </p:grpSp>
    </p:spTree>
    <p:extLst>
      <p:ext uri="{BB962C8B-B14F-4D97-AF65-F5344CB8AC3E}">
        <p14:creationId xmlns:p14="http://schemas.microsoft.com/office/powerpoint/2010/main" val="237863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a:t>
            </a:r>
            <a:endParaRPr lang="en-US" dirty="0"/>
          </a:p>
        </p:txBody>
      </p:sp>
      <p:sp>
        <p:nvSpPr>
          <p:cNvPr id="3" name="Content Placeholder 2"/>
          <p:cNvSpPr>
            <a:spLocks noGrp="1"/>
          </p:cNvSpPr>
          <p:nvPr>
            <p:ph idx="1"/>
          </p:nvPr>
        </p:nvSpPr>
        <p:spPr>
          <a:xfrm>
            <a:off x="457199" y="1219200"/>
            <a:ext cx="5869992" cy="5181600"/>
          </a:xfrm>
        </p:spPr>
        <p:txBody>
          <a:bodyPr/>
          <a:lstStyle/>
          <a:p>
            <a:pPr marL="0" indent="0">
              <a:buNone/>
            </a:pPr>
            <a:endParaRPr lang="en-US" dirty="0" smtClean="0"/>
          </a:p>
          <a:p>
            <a:pPr marL="0" indent="0">
              <a:buNone/>
            </a:pPr>
            <a:r>
              <a:rPr lang="en-US" dirty="0" smtClean="0"/>
              <a:t>A </a:t>
            </a:r>
            <a:r>
              <a:rPr lang="en-US" sz="3200" b="1" dirty="0" smtClean="0"/>
              <a:t>resource</a:t>
            </a:r>
            <a:r>
              <a:rPr lang="en-US" sz="3200" dirty="0" smtClean="0"/>
              <a:t> </a:t>
            </a:r>
            <a:r>
              <a:rPr lang="en-US" dirty="0" smtClean="0"/>
              <a:t>is a piece of infrastructure</a:t>
            </a:r>
          </a:p>
          <a:p>
            <a:pPr marL="0" indent="0">
              <a:buNone/>
            </a:pPr>
            <a:endParaRPr lang="en-US" dirty="0"/>
          </a:p>
          <a:p>
            <a:pPr marL="0" indent="0">
              <a:buNone/>
            </a:pPr>
            <a:r>
              <a:rPr lang="en-US" sz="2000" dirty="0" smtClean="0"/>
              <a:t>A resource can be real or virtual.</a:t>
            </a:r>
            <a:endParaRPr lang="en-US" sz="2000" b="1" dirty="0" smtClean="0"/>
          </a:p>
          <a:p>
            <a:pPr marL="0" indent="0">
              <a:spcBef>
                <a:spcPts val="1680"/>
              </a:spcBef>
              <a:buNone/>
            </a:pPr>
            <a:r>
              <a:rPr lang="en-US" sz="2000" b="1" dirty="0" smtClean="0"/>
              <a:t>Resource specifications </a:t>
            </a:r>
            <a:r>
              <a:rPr lang="en-US" sz="2000" dirty="0" smtClean="0"/>
              <a:t>(aka. </a:t>
            </a:r>
            <a:r>
              <a:rPr lang="en-US" sz="2000" b="1" dirty="0" err="1" smtClean="0"/>
              <a:t>RSpecs</a:t>
            </a:r>
            <a:r>
              <a:rPr lang="en-US" sz="2000" dirty="0" smtClean="0"/>
              <a:t>)</a:t>
            </a:r>
            <a:r>
              <a:rPr lang="en-US" sz="2000" b="1" dirty="0" smtClean="0"/>
              <a:t> </a:t>
            </a:r>
            <a:r>
              <a:rPr lang="en-US" sz="2000" dirty="0" smtClean="0"/>
              <a:t>are used to describe and request resources. </a:t>
            </a:r>
          </a:p>
          <a:p>
            <a:pPr marL="0" indent="0">
              <a:spcBef>
                <a:spcPts val="1680"/>
              </a:spcBef>
              <a:buNone/>
            </a:pPr>
            <a:r>
              <a:rPr lang="en-US" sz="2000" dirty="0" smtClean="0"/>
              <a:t>Examples:</a:t>
            </a:r>
          </a:p>
          <a:p>
            <a:pPr>
              <a:spcBef>
                <a:spcPts val="600"/>
              </a:spcBef>
            </a:pPr>
            <a:r>
              <a:rPr lang="en-US" sz="2000" dirty="0"/>
              <a:t>Compute: computer </a:t>
            </a:r>
            <a:r>
              <a:rPr lang="en-US" sz="2000" dirty="0" err="1"/>
              <a:t>vs</a:t>
            </a:r>
            <a:r>
              <a:rPr lang="en-US" sz="2000" dirty="0"/>
              <a:t> virtual machine (VM)</a:t>
            </a:r>
          </a:p>
          <a:p>
            <a:pPr>
              <a:spcBef>
                <a:spcPts val="600"/>
              </a:spcBef>
            </a:pPr>
            <a:r>
              <a:rPr lang="en-US" sz="2000" dirty="0" err="1"/>
              <a:t>Wireline</a:t>
            </a:r>
            <a:r>
              <a:rPr lang="en-US" sz="2000" dirty="0"/>
              <a:t> Network: </a:t>
            </a:r>
            <a:r>
              <a:rPr lang="en-US" sz="2000" dirty="0" smtClean="0"/>
              <a:t>VLAN </a:t>
            </a:r>
            <a:r>
              <a:rPr lang="en-US" sz="2000" dirty="0"/>
              <a:t>or </a:t>
            </a:r>
            <a:r>
              <a:rPr lang="en-US" sz="2000" dirty="0" err="1" smtClean="0"/>
              <a:t>OpenFlow</a:t>
            </a:r>
            <a:endParaRPr lang="en-US" sz="2000" dirty="0" smtClean="0"/>
          </a:p>
          <a:p>
            <a:pPr>
              <a:spcBef>
                <a:spcPts val="600"/>
              </a:spcBef>
            </a:pPr>
            <a:r>
              <a:rPr lang="en-US" sz="2000" dirty="0" smtClean="0"/>
              <a:t>Wireless</a:t>
            </a:r>
            <a:r>
              <a:rPr lang="en-US" sz="2000" dirty="0"/>
              <a:t>: </a:t>
            </a:r>
            <a:r>
              <a:rPr lang="en-US" sz="2000" dirty="0" err="1"/>
              <a:t>WiMAX</a:t>
            </a:r>
            <a:r>
              <a:rPr lang="en-US" sz="2000" dirty="0"/>
              <a:t> </a:t>
            </a:r>
          </a:p>
          <a:p>
            <a:pPr marL="0" indent="0">
              <a:spcBef>
                <a:spcPts val="1680"/>
              </a:spcBef>
              <a:buNone/>
            </a:pPr>
            <a:endParaRPr lang="en-US" sz="2000" dirty="0" smtClean="0"/>
          </a:p>
        </p:txBody>
      </p:sp>
      <p:pic>
        <p:nvPicPr>
          <p:cNvPr id="10" name="Picture 9"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4718" y="1959716"/>
            <a:ext cx="1984861" cy="1701075"/>
          </a:xfrm>
          <a:prstGeom prst="rect">
            <a:avLst/>
          </a:prstGeom>
        </p:spPr>
      </p:pic>
      <p:pic>
        <p:nvPicPr>
          <p:cNvPr id="11" name="Picture 10"/>
          <p:cNvPicPr>
            <a:picLocks noChangeAspect="1"/>
          </p:cNvPicPr>
          <p:nvPr/>
        </p:nvPicPr>
        <p:blipFill>
          <a:blip r:embed="rId4"/>
          <a:stretch>
            <a:fillRect/>
          </a:stretch>
        </p:blipFill>
        <p:spPr>
          <a:xfrm>
            <a:off x="5728100" y="1335509"/>
            <a:ext cx="1725365" cy="1725365"/>
          </a:xfrm>
          <a:prstGeom prst="rect">
            <a:avLst/>
          </a:prstGeom>
        </p:spPr>
      </p:pic>
      <p:pic>
        <p:nvPicPr>
          <p:cNvPr id="15" name="Picture 23" descr="GENI rac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48784" y="3660791"/>
            <a:ext cx="2362200" cy="2362200"/>
          </a:xfrm>
          <a:prstGeom prst="rect">
            <a:avLst/>
          </a:prstGeom>
          <a:noFill/>
          <a:ln w="9525">
            <a:noFill/>
            <a:miter lim="800000"/>
            <a:headEnd/>
            <a:tailEnd/>
          </a:ln>
        </p:spPr>
      </p:pic>
    </p:spTree>
    <p:extLst>
      <p:ext uri="{BB962C8B-B14F-4D97-AF65-F5344CB8AC3E}">
        <p14:creationId xmlns:p14="http://schemas.microsoft.com/office/powerpoint/2010/main" val="31345059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Aggregate</a:t>
            </a:r>
            <a:endParaRPr lang="en-US" sz="4000" dirty="0"/>
          </a:p>
        </p:txBody>
      </p:sp>
      <p:sp>
        <p:nvSpPr>
          <p:cNvPr id="3" name="Content Placeholder 2"/>
          <p:cNvSpPr>
            <a:spLocks noGrp="1"/>
          </p:cNvSpPr>
          <p:nvPr>
            <p:ph idx="1"/>
          </p:nvPr>
        </p:nvSpPr>
        <p:spPr>
          <a:xfrm>
            <a:off x="457201" y="1219200"/>
            <a:ext cx="4611062" cy="5181600"/>
          </a:xfrm>
        </p:spPr>
        <p:txBody>
          <a:bodyPr/>
          <a:lstStyle/>
          <a:p>
            <a:pPr marL="0" indent="0">
              <a:buNone/>
            </a:pPr>
            <a:endParaRPr lang="en-US" dirty="0" smtClean="0"/>
          </a:p>
          <a:p>
            <a:pPr marL="0" indent="0">
              <a:buNone/>
            </a:pPr>
            <a:r>
              <a:rPr lang="en-US" dirty="0" smtClean="0"/>
              <a:t>An </a:t>
            </a:r>
            <a:r>
              <a:rPr lang="en-US" b="1" dirty="0"/>
              <a:t>aggregate</a:t>
            </a:r>
            <a:r>
              <a:rPr lang="en-US" dirty="0"/>
              <a:t> </a:t>
            </a:r>
            <a:r>
              <a:rPr lang="en-US" dirty="0" smtClean="0"/>
              <a:t>manages a set of </a:t>
            </a:r>
            <a:r>
              <a:rPr lang="en-US" dirty="0" err="1" smtClean="0"/>
              <a:t>reservable</a:t>
            </a:r>
            <a:r>
              <a:rPr lang="en-US" dirty="0" smtClean="0"/>
              <a:t> </a:t>
            </a:r>
            <a:r>
              <a:rPr lang="en-US" b="1" dirty="0"/>
              <a:t>resources</a:t>
            </a:r>
          </a:p>
          <a:p>
            <a:pPr marL="0" indent="0">
              <a:buNone/>
            </a:pPr>
            <a:endParaRPr lang="en-US" dirty="0" smtClean="0"/>
          </a:p>
          <a:p>
            <a:pPr marL="0" indent="0">
              <a:buNone/>
            </a:pPr>
            <a:r>
              <a:rPr lang="en-US" dirty="0" smtClean="0"/>
              <a:t>Aggregates include:</a:t>
            </a:r>
          </a:p>
          <a:p>
            <a:pPr marL="400050" lvl="1" indent="0">
              <a:buNone/>
            </a:pPr>
            <a:r>
              <a:rPr lang="en-US" dirty="0" smtClean="0"/>
              <a:t>GENI racks	</a:t>
            </a:r>
          </a:p>
          <a:p>
            <a:pPr marL="400050" lvl="1" indent="0">
              <a:buNone/>
            </a:pPr>
            <a:r>
              <a:rPr lang="en-US" dirty="0" err="1" smtClean="0"/>
              <a:t>OpenFlow</a:t>
            </a:r>
            <a:r>
              <a:rPr lang="en-US" dirty="0"/>
              <a:t> </a:t>
            </a:r>
            <a:endParaRPr lang="en-US" dirty="0" smtClean="0"/>
          </a:p>
          <a:p>
            <a:pPr marL="400050" lvl="1" indent="0">
              <a:buNone/>
            </a:pPr>
            <a:r>
              <a:rPr lang="en-US" dirty="0" err="1" smtClean="0"/>
              <a:t>WiMAX</a:t>
            </a:r>
            <a:endParaRPr lang="en-US" dirty="0" smtClean="0"/>
          </a:p>
        </p:txBody>
      </p:sp>
      <p:grpSp>
        <p:nvGrpSpPr>
          <p:cNvPr id="4" name="Group 3"/>
          <p:cNvGrpSpPr/>
          <p:nvPr/>
        </p:nvGrpSpPr>
        <p:grpSpPr>
          <a:xfrm>
            <a:off x="4043172" y="3867114"/>
            <a:ext cx="4994015" cy="2567993"/>
            <a:chOff x="160337" y="1160463"/>
            <a:chExt cx="8823325" cy="4537078"/>
          </a:xfrm>
        </p:grpSpPr>
        <p:sp>
          <p:nvSpPr>
            <p:cNvPr id="5" name="Freeform 4"/>
            <p:cNvSpPr>
              <a:spLocks/>
            </p:cNvSpPr>
            <p:nvPr/>
          </p:nvSpPr>
          <p:spPr bwMode="auto">
            <a:xfrm>
              <a:off x="2043112" y="1160463"/>
              <a:ext cx="928688" cy="6508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6" name="Freeform 5"/>
            <p:cNvSpPr>
              <a:spLocks/>
            </p:cNvSpPr>
            <p:nvPr/>
          </p:nvSpPr>
          <p:spPr bwMode="auto">
            <a:xfrm>
              <a:off x="4429125" y="1533526"/>
              <a:ext cx="922337" cy="542925"/>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7" name="Freeform 6"/>
            <p:cNvSpPr>
              <a:spLocks/>
            </p:cNvSpPr>
            <p:nvPr/>
          </p:nvSpPr>
          <p:spPr bwMode="auto">
            <a:xfrm>
              <a:off x="4389437" y="2036763"/>
              <a:ext cx="974725" cy="630238"/>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8" name="Freeform 7"/>
            <p:cNvSpPr>
              <a:spLocks/>
            </p:cNvSpPr>
            <p:nvPr/>
          </p:nvSpPr>
          <p:spPr bwMode="auto">
            <a:xfrm>
              <a:off x="4357687" y="2540001"/>
              <a:ext cx="1152525" cy="541337"/>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9" name="Freeform 8"/>
            <p:cNvSpPr>
              <a:spLocks/>
            </p:cNvSpPr>
            <p:nvPr/>
          </p:nvSpPr>
          <p:spPr bwMode="auto">
            <a:xfrm>
              <a:off x="4587875" y="3060701"/>
              <a:ext cx="1033462" cy="522287"/>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0" name="Freeform 9"/>
            <p:cNvSpPr>
              <a:spLocks/>
            </p:cNvSpPr>
            <p:nvPr/>
          </p:nvSpPr>
          <p:spPr bwMode="auto">
            <a:xfrm>
              <a:off x="4440237" y="3552826"/>
              <a:ext cx="1200150" cy="592137"/>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1" name="Freeform 10"/>
            <p:cNvSpPr>
              <a:spLocks/>
            </p:cNvSpPr>
            <p:nvPr/>
          </p:nvSpPr>
          <p:spPr bwMode="auto">
            <a:xfrm>
              <a:off x="5343525" y="2470151"/>
              <a:ext cx="847725" cy="531812"/>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2" name="Freeform 11"/>
            <p:cNvSpPr>
              <a:spLocks/>
            </p:cNvSpPr>
            <p:nvPr/>
          </p:nvSpPr>
          <p:spPr bwMode="auto">
            <a:xfrm>
              <a:off x="5459412" y="2963863"/>
              <a:ext cx="928688" cy="766763"/>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3" name="Freeform 12"/>
            <p:cNvSpPr>
              <a:spLocks/>
            </p:cNvSpPr>
            <p:nvPr/>
          </p:nvSpPr>
          <p:spPr bwMode="auto">
            <a:xfrm>
              <a:off x="5808662" y="1889126"/>
              <a:ext cx="735013" cy="749300"/>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4" name="Freeform 13"/>
            <p:cNvSpPr>
              <a:spLocks/>
            </p:cNvSpPr>
            <p:nvPr/>
          </p:nvSpPr>
          <p:spPr bwMode="auto">
            <a:xfrm>
              <a:off x="6335712" y="3138488"/>
              <a:ext cx="1027113" cy="503238"/>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5" name="Freeform 14"/>
            <p:cNvSpPr>
              <a:spLocks/>
            </p:cNvSpPr>
            <p:nvPr/>
          </p:nvSpPr>
          <p:spPr bwMode="auto">
            <a:xfrm>
              <a:off x="6245225" y="3514726"/>
              <a:ext cx="1146175" cy="384175"/>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6" name="Freeform 15"/>
            <p:cNvSpPr>
              <a:spLocks/>
            </p:cNvSpPr>
            <p:nvPr/>
          </p:nvSpPr>
          <p:spPr bwMode="auto">
            <a:xfrm>
              <a:off x="6543675" y="3849688"/>
              <a:ext cx="536575" cy="815975"/>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7" name="Freeform 16"/>
            <p:cNvSpPr>
              <a:spLocks/>
            </p:cNvSpPr>
            <p:nvPr/>
          </p:nvSpPr>
          <p:spPr bwMode="auto">
            <a:xfrm>
              <a:off x="6886575" y="2598738"/>
              <a:ext cx="587375" cy="619125"/>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8" name="Freeform 17"/>
            <p:cNvSpPr>
              <a:spLocks/>
            </p:cNvSpPr>
            <p:nvPr/>
          </p:nvSpPr>
          <p:spPr bwMode="auto">
            <a:xfrm>
              <a:off x="7050087" y="3386138"/>
              <a:ext cx="1231900" cy="501650"/>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19" name="Freeform 18"/>
            <p:cNvSpPr>
              <a:spLocks/>
            </p:cNvSpPr>
            <p:nvPr/>
          </p:nvSpPr>
          <p:spPr bwMode="auto">
            <a:xfrm>
              <a:off x="6688137" y="4470401"/>
              <a:ext cx="1271588" cy="914400"/>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0" name="Freeform 19"/>
            <p:cNvSpPr>
              <a:spLocks/>
            </p:cNvSpPr>
            <p:nvPr/>
          </p:nvSpPr>
          <p:spPr bwMode="auto">
            <a:xfrm>
              <a:off x="7256462" y="2814638"/>
              <a:ext cx="631825" cy="590550"/>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1" name="Freeform 20"/>
            <p:cNvSpPr>
              <a:spLocks/>
            </p:cNvSpPr>
            <p:nvPr/>
          </p:nvSpPr>
          <p:spPr bwMode="auto">
            <a:xfrm>
              <a:off x="5621337" y="3641726"/>
              <a:ext cx="693738" cy="609600"/>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2" name="Freeform 21"/>
            <p:cNvSpPr>
              <a:spLocks/>
            </p:cNvSpPr>
            <p:nvPr/>
          </p:nvSpPr>
          <p:spPr bwMode="auto">
            <a:xfrm>
              <a:off x="1700212" y="2244726"/>
              <a:ext cx="1116013" cy="181133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23" name="Freeform 22"/>
            <p:cNvSpPr>
              <a:spLocks/>
            </p:cNvSpPr>
            <p:nvPr/>
          </p:nvSpPr>
          <p:spPr bwMode="auto">
            <a:xfrm>
              <a:off x="3446462" y="2105026"/>
              <a:ext cx="974725" cy="7699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4" name="Freeform 23"/>
            <p:cNvSpPr>
              <a:spLocks/>
            </p:cNvSpPr>
            <p:nvPr/>
          </p:nvSpPr>
          <p:spPr bwMode="auto">
            <a:xfrm>
              <a:off x="3603625" y="2806701"/>
              <a:ext cx="1025525" cy="757237"/>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5" name="Freeform 24"/>
            <p:cNvSpPr>
              <a:spLocks/>
            </p:cNvSpPr>
            <p:nvPr/>
          </p:nvSpPr>
          <p:spPr bwMode="auto">
            <a:xfrm>
              <a:off x="3470275" y="3463926"/>
              <a:ext cx="979487" cy="965200"/>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6" name="Freeform 25"/>
            <p:cNvSpPr>
              <a:spLocks/>
            </p:cNvSpPr>
            <p:nvPr/>
          </p:nvSpPr>
          <p:spPr bwMode="auto">
            <a:xfrm>
              <a:off x="3841750" y="3641726"/>
              <a:ext cx="1955800" cy="181292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27" name="Freeform 26"/>
            <p:cNvSpPr>
              <a:spLocks/>
            </p:cNvSpPr>
            <p:nvPr/>
          </p:nvSpPr>
          <p:spPr bwMode="auto">
            <a:xfrm>
              <a:off x="7516812" y="1919288"/>
              <a:ext cx="1052513" cy="7683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latin typeface="+mn-lt"/>
              </a:endParaRPr>
            </a:p>
          </p:txBody>
        </p:sp>
        <p:sp>
          <p:nvSpPr>
            <p:cNvPr id="28" name="Freeform 27"/>
            <p:cNvSpPr>
              <a:spLocks/>
            </p:cNvSpPr>
            <p:nvPr/>
          </p:nvSpPr>
          <p:spPr bwMode="auto">
            <a:xfrm>
              <a:off x="8218487" y="1868488"/>
              <a:ext cx="238125" cy="4143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9" name="Freeform 28"/>
            <p:cNvSpPr>
              <a:spLocks/>
            </p:cNvSpPr>
            <p:nvPr/>
          </p:nvSpPr>
          <p:spPr bwMode="auto">
            <a:xfrm>
              <a:off x="2919412" y="2540001"/>
              <a:ext cx="788988" cy="923925"/>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0" name="Freeform 29"/>
            <p:cNvSpPr>
              <a:spLocks/>
            </p:cNvSpPr>
            <p:nvPr/>
          </p:nvSpPr>
          <p:spPr bwMode="auto">
            <a:xfrm>
              <a:off x="1793875" y="1574801"/>
              <a:ext cx="1117600" cy="885825"/>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1" name="Freeform 30"/>
            <p:cNvSpPr>
              <a:spLocks/>
            </p:cNvSpPr>
            <p:nvPr/>
          </p:nvSpPr>
          <p:spPr bwMode="auto">
            <a:xfrm>
              <a:off x="2703512" y="1317626"/>
              <a:ext cx="838200" cy="1281112"/>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2" name="Freeform 31"/>
            <p:cNvSpPr>
              <a:spLocks/>
            </p:cNvSpPr>
            <p:nvPr/>
          </p:nvSpPr>
          <p:spPr bwMode="auto">
            <a:xfrm>
              <a:off x="3054350" y="1347788"/>
              <a:ext cx="1427162" cy="85725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3" name="Freeform 32"/>
            <p:cNvSpPr>
              <a:spLocks/>
            </p:cNvSpPr>
            <p:nvPr/>
          </p:nvSpPr>
          <p:spPr bwMode="auto">
            <a:xfrm>
              <a:off x="2197100" y="2371726"/>
              <a:ext cx="889000" cy="1311275"/>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4" name="Freeform 33"/>
            <p:cNvSpPr>
              <a:spLocks/>
            </p:cNvSpPr>
            <p:nvPr/>
          </p:nvSpPr>
          <p:spPr bwMode="auto">
            <a:xfrm>
              <a:off x="2660650" y="3367088"/>
              <a:ext cx="942975" cy="1044575"/>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5" name="Freeform 34"/>
            <p:cNvSpPr>
              <a:spLocks/>
            </p:cNvSpPr>
            <p:nvPr/>
          </p:nvSpPr>
          <p:spPr bwMode="auto">
            <a:xfrm>
              <a:off x="5281612" y="1504951"/>
              <a:ext cx="919163" cy="984250"/>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6" name="Freeform 35"/>
            <p:cNvSpPr>
              <a:spLocks/>
            </p:cNvSpPr>
            <p:nvPr/>
          </p:nvSpPr>
          <p:spPr bwMode="auto">
            <a:xfrm>
              <a:off x="5703887" y="4243388"/>
              <a:ext cx="796925" cy="6508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37" name="Freeform 36"/>
            <p:cNvSpPr>
              <a:spLocks/>
            </p:cNvSpPr>
            <p:nvPr/>
          </p:nvSpPr>
          <p:spPr bwMode="auto">
            <a:xfrm>
              <a:off x="6024562" y="2617788"/>
              <a:ext cx="558800" cy="935038"/>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38" name="Freeform 37"/>
            <p:cNvSpPr>
              <a:spLocks/>
            </p:cNvSpPr>
            <p:nvPr/>
          </p:nvSpPr>
          <p:spPr bwMode="auto">
            <a:xfrm>
              <a:off x="6613525" y="2027238"/>
              <a:ext cx="539750" cy="698500"/>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9" name="Freeform 38"/>
            <p:cNvSpPr>
              <a:spLocks/>
            </p:cNvSpPr>
            <p:nvPr/>
          </p:nvSpPr>
          <p:spPr bwMode="auto">
            <a:xfrm>
              <a:off x="6097587" y="1779588"/>
              <a:ext cx="858838" cy="404813"/>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40" name="Freeform 39"/>
            <p:cNvSpPr>
              <a:spLocks/>
            </p:cNvSpPr>
            <p:nvPr/>
          </p:nvSpPr>
          <p:spPr bwMode="auto">
            <a:xfrm>
              <a:off x="6521450" y="2697163"/>
              <a:ext cx="415925" cy="708025"/>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1" name="Freeform 40"/>
            <p:cNvSpPr>
              <a:spLocks/>
            </p:cNvSpPr>
            <p:nvPr/>
          </p:nvSpPr>
          <p:spPr bwMode="auto">
            <a:xfrm>
              <a:off x="6089650" y="3878263"/>
              <a:ext cx="484187" cy="817563"/>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2" name="Freeform 41"/>
            <p:cNvSpPr>
              <a:spLocks/>
            </p:cNvSpPr>
            <p:nvPr/>
          </p:nvSpPr>
          <p:spPr bwMode="auto">
            <a:xfrm>
              <a:off x="7432675" y="2460626"/>
              <a:ext cx="815975" cy="50323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3" name="Freeform 42"/>
            <p:cNvSpPr>
              <a:spLocks/>
            </p:cNvSpPr>
            <p:nvPr/>
          </p:nvSpPr>
          <p:spPr bwMode="auto">
            <a:xfrm>
              <a:off x="7162800" y="2963863"/>
              <a:ext cx="1055687" cy="579438"/>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4" name="Freeform 43"/>
            <p:cNvSpPr>
              <a:spLocks/>
            </p:cNvSpPr>
            <p:nvPr/>
          </p:nvSpPr>
          <p:spPr bwMode="auto">
            <a:xfrm>
              <a:off x="7235825" y="3730626"/>
              <a:ext cx="712787" cy="520700"/>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5" name="Freeform 44"/>
            <p:cNvSpPr>
              <a:spLocks/>
            </p:cNvSpPr>
            <p:nvPr/>
          </p:nvSpPr>
          <p:spPr bwMode="auto">
            <a:xfrm>
              <a:off x="6915150" y="3798888"/>
              <a:ext cx="757237" cy="760413"/>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46" name="Freeform 45"/>
            <p:cNvSpPr>
              <a:spLocks/>
            </p:cNvSpPr>
            <p:nvPr/>
          </p:nvSpPr>
          <p:spPr bwMode="auto">
            <a:xfrm>
              <a:off x="7627937" y="2854326"/>
              <a:ext cx="641350" cy="284162"/>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7" name="Freeform 46"/>
            <p:cNvSpPr>
              <a:spLocks/>
            </p:cNvSpPr>
            <p:nvPr/>
          </p:nvSpPr>
          <p:spPr bwMode="auto">
            <a:xfrm>
              <a:off x="8115300" y="2824163"/>
              <a:ext cx="153987" cy="236538"/>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8" name="Freeform 47"/>
            <p:cNvSpPr>
              <a:spLocks/>
            </p:cNvSpPr>
            <p:nvPr/>
          </p:nvSpPr>
          <p:spPr bwMode="auto">
            <a:xfrm>
              <a:off x="8156575" y="2549526"/>
              <a:ext cx="196850" cy="4143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9" name="Freeform 48"/>
            <p:cNvSpPr>
              <a:spLocks/>
            </p:cNvSpPr>
            <p:nvPr/>
          </p:nvSpPr>
          <p:spPr bwMode="auto">
            <a:xfrm>
              <a:off x="8331200" y="2362201"/>
              <a:ext cx="238125" cy="21590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0" name="Freeform 49"/>
            <p:cNvSpPr>
              <a:spLocks/>
            </p:cNvSpPr>
            <p:nvPr/>
          </p:nvSpPr>
          <p:spPr bwMode="auto">
            <a:xfrm>
              <a:off x="8321675" y="2193926"/>
              <a:ext cx="468312" cy="2270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1" name="Freeform 50"/>
            <p:cNvSpPr>
              <a:spLocks/>
            </p:cNvSpPr>
            <p:nvPr/>
          </p:nvSpPr>
          <p:spPr bwMode="auto">
            <a:xfrm>
              <a:off x="8539162" y="2341563"/>
              <a:ext cx="123825" cy="128588"/>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2" name="Freeform 51"/>
            <p:cNvSpPr>
              <a:spLocks/>
            </p:cNvSpPr>
            <p:nvPr/>
          </p:nvSpPr>
          <p:spPr bwMode="auto">
            <a:xfrm>
              <a:off x="8404225" y="1800226"/>
              <a:ext cx="217487" cy="461962"/>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3" name="Freeform 52"/>
            <p:cNvSpPr>
              <a:spLocks/>
            </p:cNvSpPr>
            <p:nvPr/>
          </p:nvSpPr>
          <p:spPr bwMode="auto">
            <a:xfrm>
              <a:off x="8477250" y="1385888"/>
              <a:ext cx="506412" cy="77787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4" name="Freeform 53"/>
            <p:cNvSpPr>
              <a:spLocks/>
            </p:cNvSpPr>
            <p:nvPr/>
          </p:nvSpPr>
          <p:spPr bwMode="auto">
            <a:xfrm rot="10505494">
              <a:off x="8521700" y="5038726"/>
              <a:ext cx="249237" cy="144462"/>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grpSp>
          <p:nvGrpSpPr>
            <p:cNvPr id="55" name="Group 54"/>
            <p:cNvGrpSpPr>
              <a:grpSpLocks/>
            </p:cNvGrpSpPr>
            <p:nvPr/>
          </p:nvGrpSpPr>
          <p:grpSpPr bwMode="auto">
            <a:xfrm>
              <a:off x="160337" y="3928747"/>
              <a:ext cx="2555568" cy="1768794"/>
              <a:chOff x="728" y="2532"/>
              <a:chExt cx="1266" cy="876"/>
            </a:xfrm>
            <a:solidFill>
              <a:schemeClr val="bg1"/>
            </a:solidFill>
          </p:grpSpPr>
          <p:sp>
            <p:nvSpPr>
              <p:cNvPr id="141" name="Freeform 140"/>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2" name="Freeform 141"/>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3" name="Freeform 142"/>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4" name="Freeform 143"/>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5" name="Freeform 144"/>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6" name="Freeform 145"/>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7" name="Freeform 146"/>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8" name="Freeform 147"/>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9" name="Freeform 148"/>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0" name="Freeform 149"/>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1" name="Freeform 150"/>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2" name="Freeform 151"/>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3" name="Freeform 152"/>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4" name="Freeform 153"/>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5" name="Freeform 154"/>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grpSp>
        <p:grpSp>
          <p:nvGrpSpPr>
            <p:cNvPr id="56" name="Group 55"/>
            <p:cNvGrpSpPr>
              <a:grpSpLocks/>
            </p:cNvGrpSpPr>
            <p:nvPr/>
          </p:nvGrpSpPr>
          <p:grpSpPr bwMode="auto">
            <a:xfrm>
              <a:off x="2824933" y="4853552"/>
              <a:ext cx="1233379" cy="747095"/>
              <a:chOff x="1991" y="3321"/>
              <a:chExt cx="361" cy="231"/>
            </a:xfrm>
            <a:solidFill>
              <a:schemeClr val="bg1"/>
            </a:solidFill>
          </p:grpSpPr>
          <p:sp>
            <p:nvSpPr>
              <p:cNvPr id="133" name="Freeform 13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4" name="Freeform 13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5" name="Freeform 13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6" name="Freeform 13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7" name="Freeform 13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8" name="Freeform 13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9" name="Freeform 13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0" name="Freeform 13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grpSp>
        <p:sp>
          <p:nvSpPr>
            <p:cNvPr id="57" name="Oval 56"/>
            <p:cNvSpPr/>
            <p:nvPr/>
          </p:nvSpPr>
          <p:spPr>
            <a:xfrm>
              <a:off x="7559084" y="27166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8" name="Oval 57"/>
            <p:cNvSpPr/>
            <p:nvPr/>
          </p:nvSpPr>
          <p:spPr>
            <a:xfrm>
              <a:off x="7162800" y="272573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9" name="Oval 58"/>
            <p:cNvSpPr/>
            <p:nvPr/>
          </p:nvSpPr>
          <p:spPr>
            <a:xfrm>
              <a:off x="7534682" y="385989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0" name="Oval 59"/>
            <p:cNvSpPr/>
            <p:nvPr/>
          </p:nvSpPr>
          <p:spPr>
            <a:xfrm>
              <a:off x="2133826" y="331729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1" name="Oval 60"/>
            <p:cNvSpPr/>
            <p:nvPr/>
          </p:nvSpPr>
          <p:spPr>
            <a:xfrm>
              <a:off x="7810907" y="35929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2" name="Oval 61"/>
            <p:cNvSpPr/>
            <p:nvPr/>
          </p:nvSpPr>
          <p:spPr>
            <a:xfrm>
              <a:off x="1793875" y="2895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3" name="Oval 62"/>
            <p:cNvSpPr/>
            <p:nvPr/>
          </p:nvSpPr>
          <p:spPr>
            <a:xfrm>
              <a:off x="1766113" y="303271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4" name="Oval 63"/>
            <p:cNvSpPr/>
            <p:nvPr/>
          </p:nvSpPr>
          <p:spPr>
            <a:xfrm>
              <a:off x="6266859" y="271663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5" name="Oval 64"/>
            <p:cNvSpPr/>
            <p:nvPr/>
          </p:nvSpPr>
          <p:spPr>
            <a:xfrm>
              <a:off x="7118757" y="40560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6" name="Oval 65"/>
            <p:cNvSpPr/>
            <p:nvPr/>
          </p:nvSpPr>
          <p:spPr>
            <a:xfrm>
              <a:off x="7696789" y="352408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p>
          </p:txBody>
        </p:sp>
        <p:sp>
          <p:nvSpPr>
            <p:cNvPr id="67" name="Oval 66"/>
            <p:cNvSpPr/>
            <p:nvPr/>
          </p:nvSpPr>
          <p:spPr>
            <a:xfrm>
              <a:off x="7011397" y="28543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8" name="Oval 67"/>
            <p:cNvSpPr/>
            <p:nvPr/>
          </p:nvSpPr>
          <p:spPr>
            <a:xfrm>
              <a:off x="6383745" y="26384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9" name="Oval 68"/>
            <p:cNvSpPr/>
            <p:nvPr/>
          </p:nvSpPr>
          <p:spPr>
            <a:xfrm>
              <a:off x="6688137" y="29638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0" name="Oval 69"/>
            <p:cNvSpPr/>
            <p:nvPr/>
          </p:nvSpPr>
          <p:spPr>
            <a:xfrm>
              <a:off x="7750582" y="51381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1" name="Oval 70"/>
            <p:cNvSpPr/>
            <p:nvPr/>
          </p:nvSpPr>
          <p:spPr>
            <a:xfrm>
              <a:off x="7977595" y="22447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2" name="Oval 71"/>
            <p:cNvSpPr/>
            <p:nvPr/>
          </p:nvSpPr>
          <p:spPr>
            <a:xfrm>
              <a:off x="8284572" y="248920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3" name="Oval 72"/>
            <p:cNvSpPr/>
            <p:nvPr/>
          </p:nvSpPr>
          <p:spPr>
            <a:xfrm>
              <a:off x="1834966" y="32178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4" name="Oval 73"/>
            <p:cNvSpPr/>
            <p:nvPr/>
          </p:nvSpPr>
          <p:spPr>
            <a:xfrm>
              <a:off x="2064973" y="361415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5" name="Oval 74"/>
            <p:cNvSpPr/>
            <p:nvPr/>
          </p:nvSpPr>
          <p:spPr>
            <a:xfrm>
              <a:off x="7045471" y="24606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6" name="Oval 75"/>
            <p:cNvSpPr/>
            <p:nvPr/>
          </p:nvSpPr>
          <p:spPr>
            <a:xfrm>
              <a:off x="6177370" y="23229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7" name="Oval 76"/>
            <p:cNvSpPr/>
            <p:nvPr/>
          </p:nvSpPr>
          <p:spPr>
            <a:xfrm>
              <a:off x="3292979" y="2895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8" name="Oval 77"/>
            <p:cNvSpPr/>
            <p:nvPr/>
          </p:nvSpPr>
          <p:spPr>
            <a:xfrm>
              <a:off x="7879759" y="34552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9" name="Oval 78"/>
            <p:cNvSpPr/>
            <p:nvPr/>
          </p:nvSpPr>
          <p:spPr>
            <a:xfrm>
              <a:off x="8401457" y="22340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0" name="Oval 79"/>
            <p:cNvSpPr/>
            <p:nvPr/>
          </p:nvSpPr>
          <p:spPr>
            <a:xfrm>
              <a:off x="5510212" y="473451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1" name="Oval 80"/>
            <p:cNvSpPr/>
            <p:nvPr/>
          </p:nvSpPr>
          <p:spPr>
            <a:xfrm>
              <a:off x="8193495" y="267694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2" name="Oval 81"/>
            <p:cNvSpPr/>
            <p:nvPr/>
          </p:nvSpPr>
          <p:spPr>
            <a:xfrm>
              <a:off x="8269287" y="279458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3" name="Oval 82"/>
            <p:cNvSpPr/>
            <p:nvPr/>
          </p:nvSpPr>
          <p:spPr>
            <a:xfrm>
              <a:off x="8401457" y="25789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4" name="Oval 83"/>
            <p:cNvSpPr/>
            <p:nvPr/>
          </p:nvSpPr>
          <p:spPr>
            <a:xfrm>
              <a:off x="7084422" y="29331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5" name="Oval 84"/>
            <p:cNvSpPr/>
            <p:nvPr/>
          </p:nvSpPr>
          <p:spPr>
            <a:xfrm>
              <a:off x="7153275" y="41824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6" name="Oval 85"/>
            <p:cNvSpPr/>
            <p:nvPr/>
          </p:nvSpPr>
          <p:spPr>
            <a:xfrm>
              <a:off x="8569325" y="21758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7" name="Oval 86"/>
            <p:cNvSpPr/>
            <p:nvPr/>
          </p:nvSpPr>
          <p:spPr>
            <a:xfrm>
              <a:off x="5321707" y="452796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8" name="Oval 87"/>
            <p:cNvSpPr/>
            <p:nvPr/>
          </p:nvSpPr>
          <p:spPr>
            <a:xfrm>
              <a:off x="5274672" y="3217862"/>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9" name="Oval 88"/>
            <p:cNvSpPr/>
            <p:nvPr/>
          </p:nvSpPr>
          <p:spPr>
            <a:xfrm>
              <a:off x="6245225" y="3080167"/>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0" name="Oval 89"/>
            <p:cNvSpPr/>
            <p:nvPr/>
          </p:nvSpPr>
          <p:spPr>
            <a:xfrm>
              <a:off x="3292979" y="50004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1" name="Oval 90"/>
            <p:cNvSpPr/>
            <p:nvPr/>
          </p:nvSpPr>
          <p:spPr>
            <a:xfrm>
              <a:off x="7516812" y="46656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2" name="Oval 91"/>
            <p:cNvSpPr/>
            <p:nvPr/>
          </p:nvSpPr>
          <p:spPr>
            <a:xfrm>
              <a:off x="1793875" y="27854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3" name="Oval 92"/>
            <p:cNvSpPr/>
            <p:nvPr/>
          </p:nvSpPr>
          <p:spPr>
            <a:xfrm>
              <a:off x="1902594" y="28543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4" name="Oval 93"/>
            <p:cNvSpPr/>
            <p:nvPr/>
          </p:nvSpPr>
          <p:spPr>
            <a:xfrm>
              <a:off x="1543637" y="45581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5" name="Oval 94"/>
            <p:cNvSpPr/>
            <p:nvPr/>
          </p:nvSpPr>
          <p:spPr>
            <a:xfrm>
              <a:off x="4251732" y="3149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6" name="Oval 95"/>
            <p:cNvSpPr/>
            <p:nvPr/>
          </p:nvSpPr>
          <p:spPr>
            <a:xfrm>
              <a:off x="2271531" y="13958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7" name="Oval 96"/>
            <p:cNvSpPr/>
            <p:nvPr/>
          </p:nvSpPr>
          <p:spPr>
            <a:xfrm>
              <a:off x="2202678" y="36417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8" name="Oval 97"/>
            <p:cNvSpPr/>
            <p:nvPr/>
          </p:nvSpPr>
          <p:spPr>
            <a:xfrm>
              <a:off x="5886857" y="331729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9" name="Oval 98"/>
            <p:cNvSpPr/>
            <p:nvPr/>
          </p:nvSpPr>
          <p:spPr>
            <a:xfrm>
              <a:off x="5621337" y="322939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0" name="Oval 99"/>
            <p:cNvSpPr/>
            <p:nvPr/>
          </p:nvSpPr>
          <p:spPr>
            <a:xfrm>
              <a:off x="6907766" y="247283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1" name="Oval 100"/>
            <p:cNvSpPr/>
            <p:nvPr/>
          </p:nvSpPr>
          <p:spPr>
            <a:xfrm>
              <a:off x="8087722" y="299185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2" name="Oval 101"/>
            <p:cNvSpPr/>
            <p:nvPr/>
          </p:nvSpPr>
          <p:spPr>
            <a:xfrm>
              <a:off x="6846297" y="333634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3" name="Oval 102"/>
            <p:cNvSpPr/>
            <p:nvPr/>
          </p:nvSpPr>
          <p:spPr>
            <a:xfrm>
              <a:off x="7977595" y="303271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4" name="Oval 103"/>
            <p:cNvSpPr/>
            <p:nvPr/>
          </p:nvSpPr>
          <p:spPr>
            <a:xfrm>
              <a:off x="1971446" y="351414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5" name="Oval 104"/>
            <p:cNvSpPr/>
            <p:nvPr/>
          </p:nvSpPr>
          <p:spPr>
            <a:xfrm>
              <a:off x="7604349" y="319864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6" name="Oval 105"/>
            <p:cNvSpPr/>
            <p:nvPr/>
          </p:nvSpPr>
          <p:spPr>
            <a:xfrm>
              <a:off x="5951945" y="4559301"/>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7" name="Oval 106"/>
            <p:cNvSpPr/>
            <p:nvPr/>
          </p:nvSpPr>
          <p:spPr>
            <a:xfrm>
              <a:off x="8525282" y="5000436"/>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8" name="Oval 107"/>
            <p:cNvSpPr/>
            <p:nvPr/>
          </p:nvSpPr>
          <p:spPr>
            <a:xfrm>
              <a:off x="8087722" y="312954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9" name="Oval 108"/>
            <p:cNvSpPr/>
            <p:nvPr/>
          </p:nvSpPr>
          <p:spPr>
            <a:xfrm>
              <a:off x="6748870" y="360287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0" name="Oval 109"/>
            <p:cNvSpPr/>
            <p:nvPr/>
          </p:nvSpPr>
          <p:spPr>
            <a:xfrm>
              <a:off x="8638177" y="510162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1" name="Oval 110"/>
            <p:cNvSpPr/>
            <p:nvPr/>
          </p:nvSpPr>
          <p:spPr>
            <a:xfrm>
              <a:off x="5015884" y="321588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2" name="Oval 111"/>
            <p:cNvSpPr/>
            <p:nvPr/>
          </p:nvSpPr>
          <p:spPr>
            <a:xfrm>
              <a:off x="5174513" y="28261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3" name="Oval 112"/>
            <p:cNvSpPr/>
            <p:nvPr/>
          </p:nvSpPr>
          <p:spPr>
            <a:xfrm>
              <a:off x="7742054" y="336708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4" name="Oval 113"/>
            <p:cNvSpPr/>
            <p:nvPr/>
          </p:nvSpPr>
          <p:spPr>
            <a:xfrm>
              <a:off x="2307845" y="37405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5" name="Oval 114"/>
            <p:cNvSpPr/>
            <p:nvPr/>
          </p:nvSpPr>
          <p:spPr>
            <a:xfrm>
              <a:off x="5351462" y="4793449"/>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6" name="Oval 115"/>
            <p:cNvSpPr/>
            <p:nvPr/>
          </p:nvSpPr>
          <p:spPr>
            <a:xfrm>
              <a:off x="8422277" y="2362201"/>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7" name="Oval 116"/>
            <p:cNvSpPr/>
            <p:nvPr/>
          </p:nvSpPr>
          <p:spPr>
            <a:xfrm>
              <a:off x="6619284" y="419375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8" name="Oval 117"/>
            <p:cNvSpPr/>
            <p:nvPr/>
          </p:nvSpPr>
          <p:spPr>
            <a:xfrm>
              <a:off x="5174513" y="37405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9" name="Oval 118"/>
            <p:cNvSpPr/>
            <p:nvPr/>
          </p:nvSpPr>
          <p:spPr>
            <a:xfrm>
              <a:off x="3054350" y="3928744"/>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0" name="Oval 119"/>
            <p:cNvSpPr/>
            <p:nvPr/>
          </p:nvSpPr>
          <p:spPr>
            <a:xfrm>
              <a:off x="3155274" y="410569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1" name="Oval 120"/>
            <p:cNvSpPr/>
            <p:nvPr/>
          </p:nvSpPr>
          <p:spPr>
            <a:xfrm>
              <a:off x="7534682" y="239177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2" name="Oval 121"/>
            <p:cNvSpPr/>
            <p:nvPr/>
          </p:nvSpPr>
          <p:spPr>
            <a:xfrm>
              <a:off x="8183970" y="216376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3" name="Oval 122"/>
            <p:cNvSpPr/>
            <p:nvPr/>
          </p:nvSpPr>
          <p:spPr>
            <a:xfrm>
              <a:off x="6565370" y="2843102"/>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4" name="Oval 123"/>
            <p:cNvSpPr/>
            <p:nvPr/>
          </p:nvSpPr>
          <p:spPr>
            <a:xfrm>
              <a:off x="5174513" y="417454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5" name="Oval 124"/>
            <p:cNvSpPr/>
            <p:nvPr/>
          </p:nvSpPr>
          <p:spPr>
            <a:xfrm>
              <a:off x="7765641" y="224472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6" name="Oval 125"/>
            <p:cNvSpPr/>
            <p:nvPr/>
          </p:nvSpPr>
          <p:spPr>
            <a:xfrm>
              <a:off x="8193495" y="226218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156" name="Picture 155" descr="IGUta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466" y="1271503"/>
            <a:ext cx="1436894" cy="2158714"/>
          </a:xfrm>
          <a:prstGeom prst="rect">
            <a:avLst/>
          </a:prstGeom>
        </p:spPr>
      </p:pic>
      <p:pic>
        <p:nvPicPr>
          <p:cNvPr id="157" name="Picture 156" descr="ExoBB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822" y="1279062"/>
            <a:ext cx="1603874" cy="2138498"/>
          </a:xfrm>
          <a:prstGeom prst="rect">
            <a:avLst/>
          </a:prstGeom>
        </p:spPr>
      </p:pic>
      <p:cxnSp>
        <p:nvCxnSpPr>
          <p:cNvPr id="159" name="Straight Connector 158"/>
          <p:cNvCxnSpPr>
            <a:endCxn id="77" idx="0"/>
          </p:cNvCxnSpPr>
          <p:nvPr/>
        </p:nvCxnSpPr>
        <p:spPr>
          <a:xfrm>
            <a:off x="5759129" y="3301714"/>
            <a:ext cx="96094" cy="15471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8443879" y="3301714"/>
            <a:ext cx="188971" cy="19421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5388673" y="1012398"/>
            <a:ext cx="1521721" cy="307777"/>
          </a:xfrm>
          <a:prstGeom prst="rect">
            <a:avLst/>
          </a:prstGeom>
          <a:noFill/>
        </p:spPr>
        <p:txBody>
          <a:bodyPr wrap="none" rtlCol="0">
            <a:spAutoFit/>
          </a:bodyPr>
          <a:lstStyle/>
          <a:p>
            <a:r>
              <a:rPr lang="en-US" sz="1400" b="1" dirty="0" err="1" smtClean="0"/>
              <a:t>InstaGENI</a:t>
            </a:r>
            <a:r>
              <a:rPr lang="en-US" sz="1400" b="1" dirty="0" smtClean="0"/>
              <a:t> Rack</a:t>
            </a:r>
            <a:endParaRPr lang="en-US" sz="1400" b="1" dirty="0"/>
          </a:p>
        </p:txBody>
      </p:sp>
      <p:sp>
        <p:nvSpPr>
          <p:cNvPr id="165" name="TextBox 164"/>
          <p:cNvSpPr txBox="1"/>
          <p:nvPr/>
        </p:nvSpPr>
        <p:spPr>
          <a:xfrm>
            <a:off x="7462069" y="1012398"/>
            <a:ext cx="1575118" cy="307777"/>
          </a:xfrm>
          <a:prstGeom prst="rect">
            <a:avLst/>
          </a:prstGeom>
          <a:noFill/>
        </p:spPr>
        <p:txBody>
          <a:bodyPr wrap="square" rtlCol="0">
            <a:spAutoFit/>
          </a:bodyPr>
          <a:lstStyle/>
          <a:p>
            <a:pPr algn="ctr"/>
            <a:r>
              <a:rPr lang="en-US" sz="1400" b="1" dirty="0" err="1" smtClean="0"/>
              <a:t>ExoGENI</a:t>
            </a:r>
            <a:r>
              <a:rPr lang="en-US" sz="1400" b="1" dirty="0" smtClean="0"/>
              <a:t> Rack</a:t>
            </a:r>
            <a:endParaRPr lang="en-US" sz="1400" b="1" dirty="0"/>
          </a:p>
        </p:txBody>
      </p:sp>
      <p:pic>
        <p:nvPicPr>
          <p:cNvPr id="158" name="Picture 157"/>
          <p:cNvPicPr>
            <a:picLocks noChangeAspect="1"/>
          </p:cNvPicPr>
          <p:nvPr/>
        </p:nvPicPr>
        <p:blipFill>
          <a:blip r:embed="rId5"/>
          <a:stretch>
            <a:fillRect/>
          </a:stretch>
        </p:blipFill>
        <p:spPr>
          <a:xfrm>
            <a:off x="5264902" y="2733686"/>
            <a:ext cx="1017061" cy="942415"/>
          </a:xfrm>
          <a:prstGeom prst="rect">
            <a:avLst/>
          </a:prstGeom>
        </p:spPr>
      </p:pic>
      <p:grpSp>
        <p:nvGrpSpPr>
          <p:cNvPr id="160" name="Group 159"/>
          <p:cNvGrpSpPr/>
          <p:nvPr/>
        </p:nvGrpSpPr>
        <p:grpSpPr>
          <a:xfrm>
            <a:off x="8262611" y="2723419"/>
            <a:ext cx="913661" cy="936212"/>
            <a:chOff x="8693573" y="768047"/>
            <a:chExt cx="471594" cy="474738"/>
          </a:xfrm>
        </p:grpSpPr>
        <p:sp>
          <p:nvSpPr>
            <p:cNvPr id="161" name="Rectangle 160"/>
            <p:cNvSpPr/>
            <p:nvPr/>
          </p:nvSpPr>
          <p:spPr>
            <a:xfrm>
              <a:off x="8693573" y="768047"/>
              <a:ext cx="471594" cy="4747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ndParaRPr>
            </a:p>
          </p:txBody>
        </p:sp>
        <p:pic>
          <p:nvPicPr>
            <p:cNvPr id="163" name="Picture 162"/>
            <p:cNvPicPr>
              <a:picLocks noChangeAspect="1"/>
            </p:cNvPicPr>
            <p:nvPr/>
          </p:nvPicPr>
          <p:blipFill>
            <a:blip r:embed="rId6"/>
            <a:stretch>
              <a:fillRect/>
            </a:stretch>
          </p:blipFill>
          <p:spPr>
            <a:xfrm>
              <a:off x="8693573" y="768047"/>
              <a:ext cx="471594" cy="474738"/>
            </a:xfrm>
            <a:prstGeom prst="rect">
              <a:avLst/>
            </a:prstGeom>
            <a:ln w="57150" cmpd="sng">
              <a:noFill/>
            </a:ln>
          </p:spPr>
        </p:pic>
      </p:grpSp>
    </p:spTree>
    <p:extLst>
      <p:ext uri="{BB962C8B-B14F-4D97-AF65-F5344CB8AC3E}">
        <p14:creationId xmlns:p14="http://schemas.microsoft.com/office/powerpoint/2010/main" val="5504362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Slice</a:t>
            </a:r>
            <a:endParaRPr lang="en-US" dirty="0"/>
          </a:p>
        </p:txBody>
      </p:sp>
      <p:sp>
        <p:nvSpPr>
          <p:cNvPr id="3" name="Content Placeholder 2"/>
          <p:cNvSpPr>
            <a:spLocks noGrp="1"/>
          </p:cNvSpPr>
          <p:nvPr>
            <p:ph idx="1"/>
          </p:nvPr>
        </p:nvSpPr>
        <p:spPr>
          <a:xfrm>
            <a:off x="431797" y="1710266"/>
            <a:ext cx="5892803" cy="965863"/>
          </a:xfrm>
        </p:spPr>
        <p:txBody>
          <a:bodyPr/>
          <a:lstStyle/>
          <a:p>
            <a:pPr marL="0" indent="0">
              <a:buNone/>
            </a:pPr>
            <a:r>
              <a:rPr lang="en-US" dirty="0" smtClean="0"/>
              <a:t>A </a:t>
            </a:r>
            <a:r>
              <a:rPr lang="en-US" sz="3200" b="1" dirty="0" smtClean="0"/>
              <a:t>slice</a:t>
            </a:r>
            <a:r>
              <a:rPr lang="en-US" sz="3200" dirty="0" smtClean="0"/>
              <a:t> </a:t>
            </a:r>
            <a:r>
              <a:rPr lang="en-US" dirty="0" smtClean="0"/>
              <a:t>is a </a:t>
            </a:r>
            <a:r>
              <a:rPr lang="en-US" i="1" dirty="0" smtClean="0"/>
              <a:t>container</a:t>
            </a:r>
            <a:r>
              <a:rPr lang="en-US" dirty="0" smtClean="0"/>
              <a:t> of resources used in an </a:t>
            </a:r>
            <a:r>
              <a:rPr lang="en-US" i="1" dirty="0" smtClean="0"/>
              <a:t>experiment</a:t>
            </a:r>
            <a:r>
              <a:rPr lang="en-US" dirty="0" smtClean="0"/>
              <a:t>.</a:t>
            </a:r>
          </a:p>
        </p:txBody>
      </p:sp>
      <p:sp>
        <p:nvSpPr>
          <p:cNvPr id="13" name="Parallelogram 12"/>
          <p:cNvSpPr/>
          <p:nvPr/>
        </p:nvSpPr>
        <p:spPr>
          <a:xfrm rot="365662" flipH="1">
            <a:off x="6065230" y="4051180"/>
            <a:ext cx="2528971" cy="878415"/>
          </a:xfrm>
          <a:prstGeom prst="parallelogram">
            <a:avLst>
              <a:gd name="adj" fmla="val 11962"/>
            </a:avLst>
          </a:prstGeom>
          <a:gradFill flip="none" rotWithShape="1">
            <a:gsLst>
              <a:gs pos="0">
                <a:schemeClr val="bg2"/>
              </a:gs>
              <a:gs pos="100000">
                <a:srgbClr val="FFFFFF"/>
              </a:gs>
            </a:gsLst>
            <a:lin ang="55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Content Placeholder 2"/>
          <p:cNvSpPr txBox="1">
            <a:spLocks/>
          </p:cNvSpPr>
          <p:nvPr/>
        </p:nvSpPr>
        <p:spPr bwMode="auto">
          <a:xfrm>
            <a:off x="479313" y="3422369"/>
            <a:ext cx="6381879" cy="3191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spcBef>
                <a:spcPts val="0"/>
              </a:spcBef>
              <a:buFontTx/>
              <a:buNone/>
            </a:pPr>
            <a:r>
              <a:rPr lang="en-US" sz="2400" dirty="0" smtClean="0"/>
              <a:t>A slice can contain resources from one or more aggregates</a:t>
            </a:r>
          </a:p>
          <a:p>
            <a:pPr marL="0" indent="0">
              <a:spcBef>
                <a:spcPts val="1800"/>
              </a:spcBef>
              <a:buFontTx/>
              <a:buNone/>
            </a:pPr>
            <a:r>
              <a:rPr lang="en-US" sz="2400" dirty="0" smtClean="0"/>
              <a:t>A slice is in a single project </a:t>
            </a:r>
            <a:endParaRPr lang="en-US" sz="2400" dirty="0"/>
          </a:p>
          <a:p>
            <a:pPr marL="0" indent="0">
              <a:spcBef>
                <a:spcPts val="1800"/>
              </a:spcBef>
              <a:buFontTx/>
              <a:buNone/>
            </a:pPr>
            <a:r>
              <a:rPr lang="en-US" sz="2400" dirty="0" smtClean="0"/>
              <a:t>A slice has an </a:t>
            </a:r>
            <a:r>
              <a:rPr lang="en-US" sz="2400" b="1" i="1" dirty="0" smtClean="0"/>
              <a:t>expiration</a:t>
            </a:r>
            <a:endParaRPr lang="en-US" sz="2400" dirty="0" smtClean="0"/>
          </a:p>
          <a:p>
            <a:pPr marL="0" indent="0">
              <a:spcBef>
                <a:spcPts val="1800"/>
              </a:spcBef>
              <a:buFontTx/>
              <a:buNone/>
            </a:pPr>
            <a:r>
              <a:rPr lang="en-US" sz="2400" dirty="0" smtClean="0"/>
              <a:t>Slice names are </a:t>
            </a:r>
            <a:r>
              <a:rPr lang="en-US" sz="2400" b="1" i="1" dirty="0" smtClean="0"/>
              <a:t>public</a:t>
            </a:r>
            <a:r>
              <a:rPr lang="en-US" sz="2400" dirty="0" smtClean="0"/>
              <a:t>, </a:t>
            </a:r>
            <a:r>
              <a:rPr lang="en-US" sz="2400" b="1" i="1" dirty="0" smtClean="0"/>
              <a:t>reusable</a:t>
            </a:r>
            <a:r>
              <a:rPr lang="en-US" sz="2400" dirty="0" smtClean="0"/>
              <a:t> and </a:t>
            </a:r>
            <a:r>
              <a:rPr lang="en-US" sz="2400" b="1" i="1" dirty="0" smtClean="0"/>
              <a:t>unique </a:t>
            </a:r>
            <a:r>
              <a:rPr lang="en-US" sz="2400" i="1" dirty="0" smtClean="0"/>
              <a:t>(within a project)</a:t>
            </a:r>
            <a:endParaRPr lang="en-US" strike="sngStrike" dirty="0"/>
          </a:p>
        </p:txBody>
      </p:sp>
      <p:pic>
        <p:nvPicPr>
          <p:cNvPr id="51" name="Picture 5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9605" flipH="1">
            <a:off x="7333401" y="2127083"/>
            <a:ext cx="858397" cy="735667"/>
          </a:xfrm>
          <a:prstGeom prst="rect">
            <a:avLst/>
          </a:prstGeom>
        </p:spPr>
      </p:pic>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0395">
            <a:off x="6478869" y="2846416"/>
            <a:ext cx="858397" cy="735667"/>
          </a:xfrm>
          <a:prstGeom prst="rect">
            <a:avLst/>
          </a:prstGeom>
        </p:spPr>
      </p:pic>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5709" flipH="1">
            <a:off x="7509457" y="3935020"/>
            <a:ext cx="858397" cy="735667"/>
          </a:xfrm>
          <a:prstGeom prst="rect">
            <a:avLst/>
          </a:prstGeom>
        </p:spPr>
      </p:pic>
      <p:sp>
        <p:nvSpPr>
          <p:cNvPr id="12" name="Parallelogram 11"/>
          <p:cNvSpPr/>
          <p:nvPr/>
        </p:nvSpPr>
        <p:spPr>
          <a:xfrm rot="19861250">
            <a:off x="7712396" y="4409715"/>
            <a:ext cx="1113599" cy="884211"/>
          </a:xfrm>
          <a:prstGeom prst="parallelogram">
            <a:avLst>
              <a:gd name="adj" fmla="val 5526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a:stretch>
            <a:fillRect/>
          </a:stretch>
        </p:blipFill>
        <p:spPr>
          <a:xfrm rot="20687757">
            <a:off x="6843868" y="3855078"/>
            <a:ext cx="710686" cy="710686"/>
          </a:xfrm>
          <a:prstGeom prst="rect">
            <a:avLst/>
          </a:prstGeom>
        </p:spPr>
      </p:pic>
      <p:sp>
        <p:nvSpPr>
          <p:cNvPr id="11" name="Parallelogram 10"/>
          <p:cNvSpPr/>
          <p:nvPr/>
        </p:nvSpPr>
        <p:spPr>
          <a:xfrm rot="998658" flipH="1">
            <a:off x="5914992" y="4222447"/>
            <a:ext cx="2270410" cy="977940"/>
          </a:xfrm>
          <a:prstGeom prst="parallelogram">
            <a:avLst>
              <a:gd name="adj" fmla="val 2950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stretch>
            <a:fillRect/>
          </a:stretch>
        </p:blipFill>
        <p:spPr>
          <a:xfrm rot="1392268">
            <a:off x="7568925" y="3076470"/>
            <a:ext cx="689199" cy="689199"/>
          </a:xfrm>
          <a:prstGeom prst="rect">
            <a:avLst/>
          </a:prstGeom>
        </p:spPr>
      </p:pic>
      <p:pic>
        <p:nvPicPr>
          <p:cNvPr id="36" name="Picture 35"/>
          <p:cNvPicPr>
            <a:picLocks noChangeAspect="1"/>
          </p:cNvPicPr>
          <p:nvPr/>
        </p:nvPicPr>
        <p:blipFill>
          <a:blip r:embed="rId4"/>
          <a:stretch>
            <a:fillRect/>
          </a:stretch>
        </p:blipFill>
        <p:spPr>
          <a:xfrm rot="20687757">
            <a:off x="6839981" y="1694433"/>
            <a:ext cx="653657" cy="653657"/>
          </a:xfrm>
          <a:prstGeom prst="rect">
            <a:avLst/>
          </a:prstGeom>
        </p:spPr>
      </p:pic>
    </p:spTree>
    <p:extLst>
      <p:ext uri="{BB962C8B-B14F-4D97-AF65-F5344CB8AC3E}">
        <p14:creationId xmlns:p14="http://schemas.microsoft.com/office/powerpoint/2010/main" val="19161096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285651" y="1006690"/>
            <a:ext cx="8772985" cy="5489114"/>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59389" y="3098211"/>
            <a:ext cx="8330423" cy="315970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ounded Rectangle 80"/>
          <p:cNvSpPr/>
          <p:nvPr/>
        </p:nvSpPr>
        <p:spPr>
          <a:xfrm>
            <a:off x="808228" y="3859361"/>
            <a:ext cx="7885050" cy="2116550"/>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flipH="1">
            <a:off x="6170512" y="1169825"/>
            <a:ext cx="1541708" cy="1901790"/>
            <a:chOff x="595822" y="1189038"/>
            <a:chExt cx="2449557" cy="3021677"/>
          </a:xfrm>
        </p:grpSpPr>
        <p:pic>
          <p:nvPicPr>
            <p:cNvPr id="6656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4678"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6" name="Text Box 47"/>
            <p:cNvSpPr txBox="1">
              <a:spLocks noChangeArrowheads="1"/>
            </p:cNvSpPr>
            <p:nvPr/>
          </p:nvSpPr>
          <p:spPr bwMode="auto">
            <a:xfrm>
              <a:off x="595822" y="3281588"/>
              <a:ext cx="2449557" cy="9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Student)</a:t>
              </a:r>
              <a:endParaRPr lang="en-US" sz="1600" dirty="0">
                <a:ea typeface="ＭＳ Ｐゴシック" charset="0"/>
                <a:cs typeface="ＭＳ Ｐゴシック" charset="0"/>
              </a:endParaRPr>
            </a:p>
          </p:txBody>
        </p:sp>
      </p:grpSp>
      <p:sp>
        <p:nvSpPr>
          <p:cNvPr id="66607" name="Rectangle 48"/>
          <p:cNvSpPr>
            <a:spLocks noGrp="1" noChangeArrowheads="1"/>
          </p:cNvSpPr>
          <p:nvPr>
            <p:ph type="title" idx="4294967295"/>
          </p:nvPr>
        </p:nvSpPr>
        <p:spPr>
          <a:xfrm>
            <a:off x="1447800" y="152400"/>
            <a:ext cx="7620000" cy="715963"/>
          </a:xfrm>
        </p:spPr>
        <p:txBody>
          <a:bodyPr/>
          <a:lstStyle/>
          <a:p>
            <a:r>
              <a:rPr lang="en-US" sz="4000" dirty="0" smtClean="0">
                <a:latin typeface="Arial" charset="0"/>
                <a:ea typeface="ＭＳ Ｐゴシック" charset="0"/>
                <a:cs typeface="ＭＳ Ｐゴシック" charset="0"/>
              </a:rPr>
              <a:t>Putting it all together</a:t>
            </a:r>
            <a:endParaRPr lang="en-US" sz="3600" dirty="0">
              <a:latin typeface="Arial" charset="0"/>
              <a:ea typeface="ＭＳ Ｐゴシック" charset="0"/>
              <a:cs typeface="ＭＳ Ｐゴシック" charset="0"/>
            </a:endParaRPr>
          </a:p>
        </p:txBody>
      </p:sp>
      <p:sp>
        <p:nvSpPr>
          <p:cNvPr id="78" name="TextBox 77"/>
          <p:cNvSpPr txBox="1"/>
          <p:nvPr/>
        </p:nvSpPr>
        <p:spPr>
          <a:xfrm>
            <a:off x="1039188" y="3156171"/>
            <a:ext cx="869198" cy="461665"/>
          </a:xfrm>
          <a:prstGeom prst="rect">
            <a:avLst/>
          </a:prstGeom>
          <a:noFill/>
        </p:spPr>
        <p:txBody>
          <a:bodyPr wrap="none" rtlCol="0">
            <a:spAutoFit/>
          </a:bodyPr>
          <a:lstStyle/>
          <a:p>
            <a:r>
              <a:rPr lang="en-US" sz="2400" b="1" dirty="0" smtClean="0"/>
              <a:t>slice</a:t>
            </a:r>
            <a:endParaRPr lang="en-US" sz="2400" b="1" dirty="0"/>
          </a:p>
        </p:txBody>
      </p:sp>
      <p:sp>
        <p:nvSpPr>
          <p:cNvPr id="83" name="TextBox 82"/>
          <p:cNvSpPr txBox="1"/>
          <p:nvPr/>
        </p:nvSpPr>
        <p:spPr>
          <a:xfrm>
            <a:off x="1190368" y="3775517"/>
            <a:ext cx="1655622" cy="461665"/>
          </a:xfrm>
          <a:prstGeom prst="rect">
            <a:avLst/>
          </a:prstGeom>
          <a:noFill/>
        </p:spPr>
        <p:txBody>
          <a:bodyPr wrap="none" rtlCol="0">
            <a:spAutoFit/>
          </a:bodyPr>
          <a:lstStyle/>
          <a:p>
            <a:r>
              <a:rPr lang="en-US" sz="2400" b="1" dirty="0" smtClean="0"/>
              <a:t>aggregate</a:t>
            </a:r>
            <a:endParaRPr lang="en-US" sz="2400" b="1" dirty="0"/>
          </a:p>
        </p:txBody>
      </p:sp>
      <p:sp>
        <p:nvSpPr>
          <p:cNvPr id="87" name="TextBox 86"/>
          <p:cNvSpPr txBox="1"/>
          <p:nvPr/>
        </p:nvSpPr>
        <p:spPr>
          <a:xfrm>
            <a:off x="1039188" y="1011121"/>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9" name="Text Box 47"/>
          <p:cNvSpPr txBox="1">
            <a:spLocks noChangeArrowheads="1"/>
          </p:cNvSpPr>
          <p:nvPr/>
        </p:nvSpPr>
        <p:spPr bwMode="auto">
          <a:xfrm>
            <a:off x="5821322" y="1006690"/>
            <a:ext cx="10397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Member:</a:t>
            </a:r>
            <a:endParaRPr lang="en-US" sz="1600" dirty="0" smtClean="0">
              <a:ea typeface="ＭＳ Ｐゴシック" charset="0"/>
              <a:cs typeface="ＭＳ Ｐゴシック" charset="0"/>
            </a:endParaRPr>
          </a:p>
        </p:txBody>
      </p:sp>
      <p:sp>
        <p:nvSpPr>
          <p:cNvPr id="93" name="Text Box 47"/>
          <p:cNvSpPr txBox="1">
            <a:spLocks noChangeArrowheads="1"/>
          </p:cNvSpPr>
          <p:nvPr/>
        </p:nvSpPr>
        <p:spPr bwMode="auto">
          <a:xfrm>
            <a:off x="3232423" y="1019771"/>
            <a:ext cx="731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Lead:</a:t>
            </a:r>
            <a:endParaRPr lang="en-US" sz="1600" dirty="0" smtClean="0">
              <a:ea typeface="ＭＳ Ｐゴシック" charset="0"/>
              <a:cs typeface="ＭＳ Ｐゴシック" charset="0"/>
            </a:endParaRPr>
          </a:p>
        </p:txBody>
      </p:sp>
      <p:pic>
        <p:nvPicPr>
          <p:cNvPr id="96" name="Picture 95"/>
          <p:cNvPicPr>
            <a:picLocks noChangeAspect="1"/>
          </p:cNvPicPr>
          <p:nvPr/>
        </p:nvPicPr>
        <p:blipFill>
          <a:blip r:embed="rId4"/>
          <a:stretch>
            <a:fillRect/>
          </a:stretch>
        </p:blipFill>
        <p:spPr>
          <a:xfrm>
            <a:off x="4104737" y="1234275"/>
            <a:ext cx="892324" cy="1341767"/>
          </a:xfrm>
          <a:prstGeom prst="rect">
            <a:avLst/>
          </a:prstGeom>
        </p:spPr>
      </p:pic>
      <p:sp>
        <p:nvSpPr>
          <p:cNvPr id="97" name="Text Box 47"/>
          <p:cNvSpPr txBox="1">
            <a:spLocks noChangeArrowheads="1"/>
          </p:cNvSpPr>
          <p:nvPr/>
        </p:nvSpPr>
        <p:spPr bwMode="auto">
          <a:xfrm flipH="1">
            <a:off x="3714539" y="2491172"/>
            <a:ext cx="167856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Professor)</a:t>
            </a:r>
            <a:endParaRPr lang="en-US" sz="1600" dirty="0" smtClean="0">
              <a:ea typeface="ＭＳ Ｐゴシック" charset="0"/>
              <a:cs typeface="ＭＳ Ｐゴシック" charset="0"/>
            </a:endParaRPr>
          </a:p>
        </p:txBody>
      </p:sp>
      <p:sp>
        <p:nvSpPr>
          <p:cNvPr id="55" name="Can 54"/>
          <p:cNvSpPr/>
          <p:nvPr/>
        </p:nvSpPr>
        <p:spPr>
          <a:xfrm rot="16200000" flipH="1">
            <a:off x="4497369" y="3484487"/>
            <a:ext cx="458780" cy="2995920"/>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3346256" y="4754463"/>
            <a:ext cx="2882661"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3" name="Picture 2"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699" y="4214308"/>
            <a:ext cx="1984861" cy="1701075"/>
          </a:xfrm>
          <a:prstGeom prst="rect">
            <a:avLst/>
          </a:prstGeom>
        </p:spPr>
      </p:pic>
      <p:sp>
        <p:nvSpPr>
          <p:cNvPr id="86" name="TextBox 85"/>
          <p:cNvSpPr txBox="1"/>
          <p:nvPr/>
        </p:nvSpPr>
        <p:spPr>
          <a:xfrm>
            <a:off x="6628377"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pic>
        <p:nvPicPr>
          <p:cNvPr id="99" name="Picture 98"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3797" y="4214308"/>
            <a:ext cx="1984861" cy="1701075"/>
          </a:xfrm>
          <a:prstGeom prst="rect">
            <a:avLst/>
          </a:prstGeom>
        </p:spPr>
      </p:pic>
      <p:sp>
        <p:nvSpPr>
          <p:cNvPr id="100" name="TextBox 99"/>
          <p:cNvSpPr txBox="1"/>
          <p:nvPr/>
        </p:nvSpPr>
        <p:spPr>
          <a:xfrm>
            <a:off x="1648309"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spTree>
    <p:extLst>
      <p:ext uri="{BB962C8B-B14F-4D97-AF65-F5344CB8AC3E}">
        <p14:creationId xmlns:p14="http://schemas.microsoft.com/office/powerpoint/2010/main" val="23223015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44608" y="1005362"/>
            <a:ext cx="8330423" cy="214678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51624" y="981104"/>
            <a:ext cx="755110" cy="400110"/>
          </a:xfrm>
          <a:prstGeom prst="rect">
            <a:avLst/>
          </a:prstGeom>
          <a:noFill/>
        </p:spPr>
        <p:txBody>
          <a:bodyPr wrap="none" rtlCol="0">
            <a:spAutoFit/>
          </a:bodyPr>
          <a:lstStyle/>
          <a:p>
            <a:r>
              <a:rPr lang="en-US" sz="2000" b="1" dirty="0" smtClean="0"/>
              <a:t>slice</a:t>
            </a:r>
            <a:endParaRPr lang="en-US" sz="2000" b="1" dirty="0"/>
          </a:p>
        </p:txBody>
      </p:sp>
      <p:sp>
        <p:nvSpPr>
          <p:cNvPr id="2" name="Title 1"/>
          <p:cNvSpPr>
            <a:spLocks noGrp="1"/>
          </p:cNvSpPr>
          <p:nvPr>
            <p:ph type="title"/>
          </p:nvPr>
        </p:nvSpPr>
        <p:spPr>
          <a:xfrm>
            <a:off x="685800" y="-90708"/>
            <a:ext cx="8229600" cy="1143000"/>
          </a:xfrm>
        </p:spPr>
        <p:txBody>
          <a:bodyPr/>
          <a:lstStyle/>
          <a:p>
            <a:r>
              <a:rPr lang="en-US" sz="3600" dirty="0" smtClean="0"/>
              <a:t>Part I</a:t>
            </a:r>
            <a:r>
              <a:rPr lang="en-US" sz="3600" dirty="0"/>
              <a:t> </a:t>
            </a:r>
            <a:r>
              <a:rPr lang="en-US" sz="3600" dirty="0" smtClean="0"/>
              <a:t>continued:</a:t>
            </a:r>
            <a:br>
              <a:rPr lang="en-US" sz="3600" dirty="0" smtClean="0"/>
            </a:br>
            <a:r>
              <a:rPr lang="en-US" sz="3600" dirty="0" smtClean="0"/>
              <a:t>Obtain Resources</a:t>
            </a:r>
            <a:endParaRPr lang="en-US" sz="3600" dirty="0"/>
          </a:p>
        </p:txBody>
      </p:sp>
      <p:sp>
        <p:nvSpPr>
          <p:cNvPr id="3" name="Content Placeholder 2"/>
          <p:cNvSpPr>
            <a:spLocks noGrp="1"/>
          </p:cNvSpPr>
          <p:nvPr>
            <p:ph idx="1"/>
          </p:nvPr>
        </p:nvSpPr>
        <p:spPr>
          <a:xfrm>
            <a:off x="457200" y="3613253"/>
            <a:ext cx="8458200" cy="2862858"/>
          </a:xfrm>
          <a:solidFill>
            <a:srgbClr val="FF6600">
              <a:alpha val="16000"/>
            </a:srgbClr>
          </a:solidFill>
        </p:spPr>
        <p:txBody>
          <a:bodyPr/>
          <a:lstStyle/>
          <a:p>
            <a:pPr marL="0" indent="0">
              <a:spcBef>
                <a:spcPts val="1272"/>
              </a:spcBef>
              <a:spcAft>
                <a:spcPts val="1200"/>
              </a:spcAft>
              <a:buNone/>
            </a:pPr>
            <a:r>
              <a:rPr lang="en-US" dirty="0" smtClean="0"/>
              <a:t>3.1 Create a slice</a:t>
            </a:r>
          </a:p>
          <a:p>
            <a:pPr marL="0" indent="0">
              <a:spcBef>
                <a:spcPts val="1272"/>
              </a:spcBef>
              <a:spcAft>
                <a:spcPts val="1200"/>
              </a:spcAft>
              <a:buNone/>
            </a:pPr>
            <a:r>
              <a:rPr lang="en-US" dirty="0" smtClean="0"/>
              <a:t>3.2 (optional) Renew your slice</a:t>
            </a:r>
          </a:p>
          <a:p>
            <a:pPr marL="0" indent="0">
              <a:spcBef>
                <a:spcPts val="1272"/>
              </a:spcBef>
              <a:spcAft>
                <a:spcPts val="1200"/>
              </a:spcAft>
              <a:buNone/>
            </a:pPr>
            <a:r>
              <a:rPr lang="en-US" dirty="0" smtClean="0"/>
              <a:t>3.3 Reserve </a:t>
            </a:r>
            <a:r>
              <a:rPr lang="en-US" dirty="0" smtClean="0"/>
              <a:t>three VMs </a:t>
            </a:r>
            <a:r>
              <a:rPr lang="en-US" dirty="0" smtClean="0"/>
              <a:t>at </a:t>
            </a:r>
            <a:r>
              <a:rPr lang="en-US" dirty="0" smtClean="0"/>
              <a:t>one </a:t>
            </a:r>
            <a:r>
              <a:rPr lang="en-US" dirty="0" smtClean="0"/>
              <a:t>aggregate</a:t>
            </a:r>
          </a:p>
          <a:p>
            <a:pPr marL="0" indent="0">
              <a:spcBef>
                <a:spcPts val="1272"/>
              </a:spcBef>
              <a:spcAft>
                <a:spcPts val="1200"/>
              </a:spcAft>
              <a:buNone/>
            </a:pPr>
            <a:r>
              <a:rPr lang="en-US" dirty="0" smtClean="0"/>
              <a:t>3.4 Check Whether VMs are Ready to be Used</a:t>
            </a:r>
          </a:p>
        </p:txBody>
      </p:sp>
      <p:sp>
        <p:nvSpPr>
          <p:cNvPr id="7" name="Can 6"/>
          <p:cNvSpPr/>
          <p:nvPr/>
        </p:nvSpPr>
        <p:spPr>
          <a:xfrm rot="16200000" flipH="1">
            <a:off x="4270362" y="324232"/>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31932" y="1743592"/>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21" y="1311778"/>
            <a:ext cx="1984861" cy="1701075"/>
          </a:xfrm>
          <a:prstGeom prst="rect">
            <a:avLst/>
          </a:prstGeom>
        </p:spPr>
      </p:pic>
      <p:sp>
        <p:nvSpPr>
          <p:cNvPr id="27" name="TextBox 26"/>
          <p:cNvSpPr txBox="1"/>
          <p:nvPr/>
        </p:nvSpPr>
        <p:spPr>
          <a:xfrm>
            <a:off x="6381093" y="1583702"/>
            <a:ext cx="1210113" cy="353943"/>
          </a:xfrm>
          <a:prstGeom prst="rect">
            <a:avLst/>
          </a:prstGeom>
          <a:noFill/>
        </p:spPr>
        <p:txBody>
          <a:bodyPr wrap="square" rtlCol="0">
            <a:spAutoFit/>
          </a:bodyPr>
          <a:lstStyle/>
          <a:p>
            <a:pPr algn="ctr"/>
            <a:r>
              <a:rPr lang="en-US" sz="1700" dirty="0" smtClean="0">
                <a:solidFill>
                  <a:schemeClr val="bg1"/>
                </a:solidFill>
              </a:rPr>
              <a:t>VM</a:t>
            </a: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624" y="1311778"/>
            <a:ext cx="1984861" cy="1701075"/>
          </a:xfrm>
          <a:prstGeom prst="rect">
            <a:avLst/>
          </a:prstGeom>
        </p:spPr>
      </p:pic>
      <p:sp>
        <p:nvSpPr>
          <p:cNvPr id="29" name="TextBox 28"/>
          <p:cNvSpPr txBox="1"/>
          <p:nvPr/>
        </p:nvSpPr>
        <p:spPr>
          <a:xfrm>
            <a:off x="1443223" y="1593156"/>
            <a:ext cx="1210113" cy="353943"/>
          </a:xfrm>
          <a:prstGeom prst="rect">
            <a:avLst/>
          </a:prstGeom>
          <a:noFill/>
        </p:spPr>
        <p:txBody>
          <a:bodyPr wrap="square" rtlCol="0">
            <a:spAutoFit/>
          </a:bodyPr>
          <a:lstStyle/>
          <a:p>
            <a:pPr algn="ctr"/>
            <a:r>
              <a:rPr lang="en-US" sz="1700" dirty="0" smtClean="0">
                <a:solidFill>
                  <a:schemeClr val="bg1"/>
                </a:solidFill>
              </a:rPr>
              <a:t>VM</a:t>
            </a:r>
          </a:p>
        </p:txBody>
      </p:sp>
    </p:spTree>
    <p:extLst>
      <p:ext uri="{BB962C8B-B14F-4D97-AF65-F5344CB8AC3E}">
        <p14:creationId xmlns:p14="http://schemas.microsoft.com/office/powerpoint/2010/main" val="11146873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197076" y="202609"/>
            <a:ext cx="541209" cy="452517"/>
            <a:chOff x="-1207111" y="3269829"/>
            <a:chExt cx="541209" cy="452517"/>
          </a:xfrm>
        </p:grpSpPr>
        <p:sp>
          <p:nvSpPr>
            <p:cNvPr id="7" name="Oval 6"/>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207111" y="3287152"/>
              <a:ext cx="541209" cy="400110"/>
            </a:xfrm>
            <a:prstGeom prst="rect">
              <a:avLst/>
            </a:prstGeom>
            <a:noFill/>
          </p:spPr>
          <p:txBody>
            <a:bodyPr wrap="none" rtlCol="0">
              <a:spAutoFit/>
            </a:bodyPr>
            <a:lstStyle/>
            <a:p>
              <a:r>
                <a:rPr lang="en-US" sz="2000" b="1" dirty="0" smtClean="0"/>
                <a:t>3.1</a:t>
              </a:r>
              <a:endParaRPr lang="en-US" sz="2000" b="1" dirty="0"/>
            </a:p>
          </p:txBody>
        </p:sp>
      </p:grpSp>
      <p:pic>
        <p:nvPicPr>
          <p:cNvPr id="3" name="Picture 2" descr="project_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43" y="332232"/>
            <a:ext cx="6633290" cy="6427379"/>
          </a:xfrm>
          <a:prstGeom prst="rect">
            <a:avLst/>
          </a:prstGeom>
          <a:ln w="38100" cmpd="sng">
            <a:solidFill>
              <a:srgbClr val="FF6600"/>
            </a:solidFill>
          </a:ln>
        </p:spPr>
      </p:pic>
      <p:sp>
        <p:nvSpPr>
          <p:cNvPr id="9" name="Oval 8"/>
          <p:cNvSpPr/>
          <p:nvPr/>
        </p:nvSpPr>
        <p:spPr>
          <a:xfrm>
            <a:off x="3097364" y="1527689"/>
            <a:ext cx="92224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4717" y="1158357"/>
            <a:ext cx="1554712" cy="369332"/>
          </a:xfrm>
          <a:prstGeom prst="rect">
            <a:avLst/>
          </a:prstGeom>
          <a:solidFill>
            <a:srgbClr val="FF6600">
              <a:alpha val="90000"/>
            </a:srgbClr>
          </a:solidFill>
        </p:spPr>
        <p:txBody>
          <a:bodyPr wrap="square" rtlCol="0">
            <a:spAutoFit/>
          </a:bodyPr>
          <a:lstStyle/>
          <a:p>
            <a:r>
              <a:rPr lang="en-US" b="1" dirty="0" smtClean="0"/>
              <a:t>Create Slice</a:t>
            </a:r>
            <a:endParaRPr lang="en-US" b="1" dirty="0"/>
          </a:p>
        </p:txBody>
      </p:sp>
      <p:cxnSp>
        <p:nvCxnSpPr>
          <p:cNvPr id="12" name="Straight Connector 11"/>
          <p:cNvCxnSpPr>
            <a:stCxn id="10" idx="3"/>
            <a:endCxn id="9" idx="2"/>
          </p:cNvCxnSpPr>
          <p:nvPr/>
        </p:nvCxnSpPr>
        <p:spPr>
          <a:xfrm>
            <a:off x="2059429" y="1343023"/>
            <a:ext cx="1037935" cy="383793"/>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032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97074" y="206962"/>
            <a:ext cx="541209" cy="452517"/>
            <a:chOff x="-1207111" y="3269829"/>
            <a:chExt cx="541209" cy="452517"/>
          </a:xfrm>
        </p:grpSpPr>
        <p:sp>
          <p:nvSpPr>
            <p:cNvPr id="14" name="Oval 13"/>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1207111" y="3287152"/>
              <a:ext cx="541209" cy="400110"/>
            </a:xfrm>
            <a:prstGeom prst="rect">
              <a:avLst/>
            </a:prstGeom>
            <a:noFill/>
          </p:spPr>
          <p:txBody>
            <a:bodyPr wrap="none" rtlCol="0">
              <a:spAutoFit/>
            </a:bodyPr>
            <a:lstStyle/>
            <a:p>
              <a:r>
                <a:rPr lang="en-US" sz="2000" b="1" dirty="0" smtClean="0"/>
                <a:t>3.2</a:t>
              </a:r>
              <a:endParaRPr lang="en-US" sz="2000" b="1" dirty="0"/>
            </a:p>
          </p:txBody>
        </p:sp>
      </p:grpSp>
      <p:pic>
        <p:nvPicPr>
          <p:cNvPr id="10" name="Picture 9" descr="Screen Shot 2014-06-05 at 3.24.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40" y="1139923"/>
            <a:ext cx="7717702" cy="5718077"/>
          </a:xfrm>
          <a:prstGeom prst="rect">
            <a:avLst/>
          </a:prstGeom>
        </p:spPr>
      </p:pic>
      <p:cxnSp>
        <p:nvCxnSpPr>
          <p:cNvPr id="11" name="Straight Connector 10"/>
          <p:cNvCxnSpPr>
            <a:stCxn id="12" idx="6"/>
            <a:endCxn id="13" idx="2"/>
          </p:cNvCxnSpPr>
          <p:nvPr/>
        </p:nvCxnSpPr>
        <p:spPr>
          <a:xfrm flipV="1">
            <a:off x="5043176" y="844145"/>
            <a:ext cx="1251217" cy="2548809"/>
          </a:xfrm>
          <a:prstGeom prst="line">
            <a:avLst/>
          </a:prstGeom>
          <a:ln w="5715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346786" y="3222828"/>
            <a:ext cx="696390" cy="340252"/>
          </a:xfrm>
          <a:prstGeom prst="ellipse">
            <a:avLst/>
          </a:prstGeom>
          <a:no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13715" y="474813"/>
            <a:ext cx="2761355" cy="369332"/>
          </a:xfrm>
          <a:prstGeom prst="rect">
            <a:avLst/>
          </a:prstGeom>
          <a:solidFill>
            <a:srgbClr val="FF6600"/>
          </a:solidFill>
          <a:ln w="57150" cmpd="sng">
            <a:solidFill>
              <a:srgbClr val="FF6600"/>
            </a:solidFill>
          </a:ln>
        </p:spPr>
        <p:txBody>
          <a:bodyPr wrap="square" rtlCol="0">
            <a:spAutoFit/>
          </a:bodyPr>
          <a:lstStyle/>
          <a:p>
            <a:r>
              <a:rPr lang="en-US" b="1" dirty="0" smtClean="0"/>
              <a:t>Extend slice expiration</a:t>
            </a:r>
            <a:endParaRPr lang="en-US" b="1" dirty="0"/>
          </a:p>
        </p:txBody>
      </p:sp>
    </p:spTree>
    <p:extLst>
      <p:ext uri="{BB962C8B-B14F-4D97-AF65-F5344CB8AC3E}">
        <p14:creationId xmlns:p14="http://schemas.microsoft.com/office/powerpoint/2010/main" val="3312941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Hands On Exercise</a:t>
            </a:r>
            <a:endParaRPr lang="en-US" sz="4000" dirty="0"/>
          </a:p>
        </p:txBody>
      </p:sp>
      <p:sp>
        <p:nvSpPr>
          <p:cNvPr id="3" name="Content Placeholder 2"/>
          <p:cNvSpPr>
            <a:spLocks noGrp="1"/>
          </p:cNvSpPr>
          <p:nvPr>
            <p:ph idx="1"/>
          </p:nvPr>
        </p:nvSpPr>
        <p:spPr/>
        <p:txBody>
          <a:bodyPr/>
          <a:lstStyle/>
          <a:p>
            <a:pPr marL="0" indent="0" algn="ctr">
              <a:buNone/>
            </a:pPr>
            <a:r>
              <a:rPr lang="en-US" sz="3200" b="1" dirty="0" smtClean="0"/>
              <a:t>Do a Simple Experiment in GENI</a:t>
            </a:r>
          </a:p>
          <a:p>
            <a:pPr marL="0" indent="0">
              <a:buNone/>
            </a:pPr>
            <a:endParaRPr lang="en-US" dirty="0" smtClean="0"/>
          </a:p>
          <a:p>
            <a:pPr marL="0" indent="0" algn="ctr">
              <a:buNone/>
            </a:pPr>
            <a:r>
              <a:rPr lang="en-US" dirty="0" smtClean="0"/>
              <a:t>Reserve </a:t>
            </a:r>
            <a:r>
              <a:rPr lang="en-US" dirty="0" smtClean="0"/>
              <a:t>three VMs </a:t>
            </a:r>
            <a:r>
              <a:rPr lang="en-US" dirty="0" smtClean="0"/>
              <a:t>connected at Layer 2</a:t>
            </a:r>
          </a:p>
        </p:txBody>
      </p:sp>
      <p:grpSp>
        <p:nvGrpSpPr>
          <p:cNvPr id="25" name="Group 24"/>
          <p:cNvGrpSpPr/>
          <p:nvPr/>
        </p:nvGrpSpPr>
        <p:grpSpPr>
          <a:xfrm>
            <a:off x="948163" y="2854051"/>
            <a:ext cx="7442050" cy="1764575"/>
            <a:chOff x="857455" y="3764848"/>
            <a:chExt cx="7442050" cy="1764575"/>
          </a:xfrm>
        </p:grpSpPr>
        <p:sp>
          <p:nvSpPr>
            <p:cNvPr id="7" name="Can 6"/>
            <p:cNvSpPr/>
            <p:nvPr/>
          </p:nvSpPr>
          <p:spPr>
            <a:xfrm rot="16200000" flipH="1">
              <a:off x="4343501" y="2824397"/>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05071" y="4243757"/>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1" name="Picture 2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644" y="3764848"/>
              <a:ext cx="1984861" cy="1701075"/>
            </a:xfrm>
            <a:prstGeom prst="rect">
              <a:avLst/>
            </a:prstGeom>
          </p:spPr>
        </p:pic>
        <p:sp>
          <p:nvSpPr>
            <p:cNvPr id="22" name="TextBox 21"/>
            <p:cNvSpPr txBox="1"/>
            <p:nvPr/>
          </p:nvSpPr>
          <p:spPr>
            <a:xfrm>
              <a:off x="6369322" y="4001878"/>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pic>
          <p:nvPicPr>
            <p:cNvPr id="23" name="Picture 22"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455" y="3828348"/>
              <a:ext cx="1984861" cy="1701075"/>
            </a:xfrm>
            <a:prstGeom prst="rect">
              <a:avLst/>
            </a:prstGeom>
          </p:spPr>
        </p:pic>
        <p:sp>
          <p:nvSpPr>
            <p:cNvPr id="24" name="TextBox 23"/>
            <p:cNvSpPr txBox="1"/>
            <p:nvPr/>
          </p:nvSpPr>
          <p:spPr>
            <a:xfrm>
              <a:off x="1588409" y="4066785"/>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grpSp>
      <p:sp>
        <p:nvSpPr>
          <p:cNvPr id="4" name="TextBox 3"/>
          <p:cNvSpPr txBox="1"/>
          <p:nvPr/>
        </p:nvSpPr>
        <p:spPr>
          <a:xfrm>
            <a:off x="4381304" y="6733070"/>
            <a:ext cx="184666" cy="369332"/>
          </a:xfrm>
          <a:prstGeom prst="rect">
            <a:avLst/>
          </a:prstGeom>
          <a:noFill/>
        </p:spPr>
        <p:txBody>
          <a:bodyPr wrap="none" rtlCol="0">
            <a:spAutoFit/>
          </a:bodyPr>
          <a:lstStyle/>
          <a:p>
            <a:endParaRPr lang="en-US" dirty="0"/>
          </a:p>
        </p:txBody>
      </p:sp>
      <p:pic>
        <p:nvPicPr>
          <p:cNvPr id="12" name="Picture 11"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88873" y="4391583"/>
            <a:ext cx="1984861" cy="1701075"/>
          </a:xfrm>
          <a:prstGeom prst="rect">
            <a:avLst/>
          </a:prstGeom>
        </p:spPr>
      </p:pic>
      <p:sp>
        <p:nvSpPr>
          <p:cNvPr id="13" name="Can 12"/>
          <p:cNvSpPr/>
          <p:nvPr/>
        </p:nvSpPr>
        <p:spPr>
          <a:xfrm rot="17911782" flipH="1">
            <a:off x="3133488" y="3782197"/>
            <a:ext cx="458780" cy="1271158"/>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an 13"/>
          <p:cNvSpPr/>
          <p:nvPr/>
        </p:nvSpPr>
        <p:spPr>
          <a:xfrm rot="13690475" flipH="1">
            <a:off x="5755833" y="3867038"/>
            <a:ext cx="458780" cy="1300228"/>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137686" y="4663114"/>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spTree>
    <p:extLst>
      <p:ext uri="{BB962C8B-B14F-4D97-AF65-F5344CB8AC3E}">
        <p14:creationId xmlns:p14="http://schemas.microsoft.com/office/powerpoint/2010/main" val="6552157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4" descr="Screen Shot 2014-10-19 at 10.04.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067" y="481747"/>
            <a:ext cx="7455912" cy="6025898"/>
          </a:xfrm>
          <a:prstGeom prst="rect">
            <a:avLst/>
          </a:prstGeom>
        </p:spPr>
      </p:pic>
      <p:grpSp>
        <p:nvGrpSpPr>
          <p:cNvPr id="9" name="Group 8"/>
          <p:cNvGrpSpPr/>
          <p:nvPr/>
        </p:nvGrpSpPr>
        <p:grpSpPr>
          <a:xfrm>
            <a:off x="197076" y="202609"/>
            <a:ext cx="541209" cy="452517"/>
            <a:chOff x="-1207111" y="3269829"/>
            <a:chExt cx="541209" cy="452517"/>
          </a:xfrm>
        </p:grpSpPr>
        <p:sp>
          <p:nvSpPr>
            <p:cNvPr id="10" name="Oval 9"/>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sp>
        <p:nvSpPr>
          <p:cNvPr id="41" name="TextBox 40"/>
          <p:cNvSpPr txBox="1"/>
          <p:nvPr/>
        </p:nvSpPr>
        <p:spPr>
          <a:xfrm>
            <a:off x="229025" y="980480"/>
            <a:ext cx="1395636" cy="615553"/>
          </a:xfrm>
          <a:prstGeom prst="rect">
            <a:avLst/>
          </a:prstGeom>
          <a:solidFill>
            <a:srgbClr val="FF6600"/>
          </a:solidFill>
        </p:spPr>
        <p:txBody>
          <a:bodyPr wrap="square" rtlCol="0">
            <a:spAutoFit/>
          </a:bodyPr>
          <a:lstStyle/>
          <a:p>
            <a:pPr algn="ctr"/>
            <a:r>
              <a:rPr lang="en-US" sz="1700" b="1" dirty="0" smtClean="0"/>
              <a:t>Launch</a:t>
            </a:r>
          </a:p>
          <a:p>
            <a:pPr algn="ctr"/>
            <a:r>
              <a:rPr lang="en-US" sz="1700" b="1" dirty="0" smtClean="0"/>
              <a:t>tool</a:t>
            </a:r>
            <a:endParaRPr lang="en-US" sz="1700" b="1" dirty="0"/>
          </a:p>
        </p:txBody>
      </p:sp>
      <p:cxnSp>
        <p:nvCxnSpPr>
          <p:cNvPr id="42" name="Straight Connector 41"/>
          <p:cNvCxnSpPr>
            <a:stCxn id="41" idx="2"/>
            <a:endCxn id="40" idx="2"/>
          </p:cNvCxnSpPr>
          <p:nvPr/>
        </p:nvCxnSpPr>
        <p:spPr>
          <a:xfrm>
            <a:off x="926843" y="1596033"/>
            <a:ext cx="3543131" cy="1743741"/>
          </a:xfrm>
          <a:prstGeom prst="line">
            <a:avLst/>
          </a:prstGeom>
          <a:ln>
            <a:solidFill>
              <a:srgbClr val="FF66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4469974" y="3053227"/>
            <a:ext cx="1767443" cy="573093"/>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408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42810" y="3276136"/>
            <a:ext cx="4883710" cy="4118352"/>
          </a:xfrm>
          <a:prstGeom prst="rect">
            <a:avLst/>
          </a:prstGeom>
          <a:ln w="38100" cmpd="sng">
            <a:solidFill>
              <a:srgbClr val="FF6600"/>
            </a:solidFill>
          </a:ln>
        </p:spPr>
      </p:pic>
      <p:sp>
        <p:nvSpPr>
          <p:cNvPr id="41" name="TextBox 40"/>
          <p:cNvSpPr txBox="1"/>
          <p:nvPr/>
        </p:nvSpPr>
        <p:spPr>
          <a:xfrm>
            <a:off x="1393793" y="4513214"/>
            <a:ext cx="1395636" cy="615553"/>
          </a:xfrm>
          <a:prstGeom prst="rect">
            <a:avLst/>
          </a:prstGeom>
          <a:solidFill>
            <a:srgbClr val="FF6600"/>
          </a:solidFill>
        </p:spPr>
        <p:txBody>
          <a:bodyPr wrap="square" rtlCol="0">
            <a:spAutoFit/>
          </a:bodyPr>
          <a:lstStyle/>
          <a:p>
            <a:pPr algn="ctr"/>
            <a:r>
              <a:rPr lang="en-US" sz="1700" b="1" dirty="0" smtClean="0"/>
              <a:t>Launch</a:t>
            </a:r>
          </a:p>
          <a:p>
            <a:pPr algn="ctr"/>
            <a:r>
              <a:rPr lang="en-US" sz="1700" b="1" dirty="0" smtClean="0"/>
              <a:t>Tool</a:t>
            </a:r>
            <a:endParaRPr lang="en-US" sz="1700" b="1" dirty="0"/>
          </a:p>
        </p:txBody>
      </p:sp>
      <p:grpSp>
        <p:nvGrpSpPr>
          <p:cNvPr id="21" name="Group 20"/>
          <p:cNvGrpSpPr/>
          <p:nvPr/>
        </p:nvGrpSpPr>
        <p:grpSpPr>
          <a:xfrm>
            <a:off x="197076" y="202609"/>
            <a:ext cx="541209" cy="452517"/>
            <a:chOff x="-1207111" y="3269829"/>
            <a:chExt cx="541209" cy="452517"/>
          </a:xfrm>
        </p:grpSpPr>
        <p:sp>
          <p:nvSpPr>
            <p:cNvPr id="22" name="Oval 21"/>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3" name="TextBox 22"/>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4" name="Picture 3"/>
          <p:cNvPicPr>
            <a:picLocks noChangeAspect="1"/>
          </p:cNvPicPr>
          <p:nvPr/>
        </p:nvPicPr>
        <p:blipFill>
          <a:blip r:embed="rId4"/>
          <a:stretch>
            <a:fillRect/>
          </a:stretch>
        </p:blipFill>
        <p:spPr>
          <a:xfrm>
            <a:off x="832039" y="219932"/>
            <a:ext cx="4707458" cy="2859413"/>
          </a:xfrm>
          <a:prstGeom prst="rect">
            <a:avLst/>
          </a:prstGeom>
          <a:ln w="38100" cmpd="sng">
            <a:solidFill>
              <a:srgbClr val="FF6600"/>
            </a:solidFill>
          </a:ln>
        </p:spPr>
      </p:pic>
    </p:spTree>
    <p:extLst>
      <p:ext uri="{BB962C8B-B14F-4D97-AF65-F5344CB8AC3E}">
        <p14:creationId xmlns:p14="http://schemas.microsoft.com/office/powerpoint/2010/main" val="19622293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1" name="TextBox 40"/>
          <p:cNvSpPr txBox="1"/>
          <p:nvPr/>
        </p:nvSpPr>
        <p:spPr>
          <a:xfrm>
            <a:off x="323823" y="4952363"/>
            <a:ext cx="2250920" cy="877163"/>
          </a:xfrm>
          <a:prstGeom prst="rect">
            <a:avLst/>
          </a:prstGeom>
          <a:solidFill>
            <a:srgbClr val="FF6600"/>
          </a:solidFill>
        </p:spPr>
        <p:txBody>
          <a:bodyPr wrap="square" rtlCol="0">
            <a:spAutoFit/>
          </a:bodyPr>
          <a:lstStyle/>
          <a:p>
            <a:pPr algn="ctr"/>
            <a:r>
              <a:rPr lang="en-US" sz="1700" b="1" dirty="0" smtClean="0"/>
              <a:t>Draw </a:t>
            </a:r>
            <a:r>
              <a:rPr lang="en-US" sz="1700" b="1" dirty="0" smtClean="0"/>
              <a:t>three VMs connected in a triangle</a:t>
            </a:r>
            <a:endParaRPr lang="en-US" sz="1700" b="1" dirty="0"/>
          </a:p>
        </p:txBody>
      </p:sp>
      <p:grpSp>
        <p:nvGrpSpPr>
          <p:cNvPr id="22" name="Group 21"/>
          <p:cNvGrpSpPr/>
          <p:nvPr/>
        </p:nvGrpSpPr>
        <p:grpSpPr>
          <a:xfrm>
            <a:off x="197076" y="202609"/>
            <a:ext cx="541209" cy="452517"/>
            <a:chOff x="-1207111" y="3269829"/>
            <a:chExt cx="541209" cy="452517"/>
          </a:xfrm>
        </p:grpSpPr>
        <p:sp>
          <p:nvSpPr>
            <p:cNvPr id="23" name="Oval 22"/>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4" name="TextBox 23"/>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a:blip r:embed="rId3"/>
          <a:stretch>
            <a:fillRect/>
          </a:stretch>
        </p:blipFill>
        <p:spPr>
          <a:xfrm>
            <a:off x="3066595" y="3664455"/>
            <a:ext cx="5902359" cy="2784338"/>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738285" y="202609"/>
            <a:ext cx="5290438" cy="3201972"/>
          </a:xfrm>
          <a:prstGeom prst="rect">
            <a:avLst/>
          </a:prstGeom>
          <a:ln w="38100" cmpd="sng">
            <a:solidFill>
              <a:srgbClr val="FF6600"/>
            </a:solidFill>
          </a:ln>
        </p:spPr>
      </p:pic>
    </p:spTree>
    <p:extLst>
      <p:ext uri="{BB962C8B-B14F-4D97-AF65-F5344CB8AC3E}">
        <p14:creationId xmlns:p14="http://schemas.microsoft.com/office/powerpoint/2010/main" val="3202644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3" name="TextBox 22"/>
          <p:cNvSpPr txBox="1"/>
          <p:nvPr/>
        </p:nvSpPr>
        <p:spPr>
          <a:xfrm>
            <a:off x="565530" y="4671344"/>
            <a:ext cx="1956169" cy="615553"/>
          </a:xfrm>
          <a:prstGeom prst="rect">
            <a:avLst/>
          </a:prstGeom>
          <a:solidFill>
            <a:srgbClr val="FF6600"/>
          </a:solidFill>
          <a:ln>
            <a:solidFill>
              <a:srgbClr val="FF6600"/>
            </a:solidFill>
          </a:ln>
        </p:spPr>
        <p:txBody>
          <a:bodyPr wrap="square" rtlCol="0">
            <a:spAutoFit/>
          </a:bodyPr>
          <a:lstStyle/>
          <a:p>
            <a:pPr algn="ctr"/>
            <a:r>
              <a:rPr lang="en-US" sz="1700" b="1" dirty="0" smtClean="0"/>
              <a:t>Change names of </a:t>
            </a:r>
            <a:r>
              <a:rPr lang="en-US" sz="1700" b="1" dirty="0" smtClean="0"/>
              <a:t>VMs</a:t>
            </a:r>
            <a:endParaRPr lang="en-US" sz="1700" b="1" dirty="0"/>
          </a:p>
        </p:txBody>
      </p:sp>
      <p:grpSp>
        <p:nvGrpSpPr>
          <p:cNvPr id="30" name="Group 29"/>
          <p:cNvGrpSpPr/>
          <p:nvPr/>
        </p:nvGrpSpPr>
        <p:grpSpPr>
          <a:xfrm>
            <a:off x="197076" y="202609"/>
            <a:ext cx="541209" cy="452517"/>
            <a:chOff x="-1207111" y="3269829"/>
            <a:chExt cx="541209" cy="452517"/>
          </a:xfrm>
        </p:grpSpPr>
        <p:sp>
          <p:nvSpPr>
            <p:cNvPr id="31" name="Oval 30"/>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32" name="TextBox 31"/>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a:blip r:embed="rId3"/>
          <a:stretch>
            <a:fillRect/>
          </a:stretch>
        </p:blipFill>
        <p:spPr>
          <a:xfrm>
            <a:off x="793025" y="202608"/>
            <a:ext cx="5564616" cy="3388569"/>
          </a:xfrm>
          <a:prstGeom prst="rect">
            <a:avLst/>
          </a:prstGeom>
          <a:ln w="57150" cmpd="sng">
            <a:solidFill>
              <a:srgbClr val="FF6600"/>
            </a:solidFill>
          </a:ln>
        </p:spPr>
      </p:pic>
      <p:pic>
        <p:nvPicPr>
          <p:cNvPr id="3" name="Picture 2"/>
          <p:cNvPicPr>
            <a:picLocks noChangeAspect="1"/>
          </p:cNvPicPr>
          <p:nvPr/>
        </p:nvPicPr>
        <p:blipFill>
          <a:blip r:embed="rId4"/>
          <a:stretch>
            <a:fillRect/>
          </a:stretch>
        </p:blipFill>
        <p:spPr>
          <a:xfrm>
            <a:off x="3113303" y="3777310"/>
            <a:ext cx="5877432" cy="3855647"/>
          </a:xfrm>
          <a:prstGeom prst="rect">
            <a:avLst/>
          </a:prstGeom>
          <a:ln w="57150" cmpd="sng">
            <a:solidFill>
              <a:srgbClr val="FF6600"/>
            </a:solidFill>
          </a:ln>
        </p:spPr>
      </p:pic>
      <p:cxnSp>
        <p:nvCxnSpPr>
          <p:cNvPr id="25" name="Straight Connector 24"/>
          <p:cNvCxnSpPr/>
          <p:nvPr/>
        </p:nvCxnSpPr>
        <p:spPr>
          <a:xfrm flipV="1">
            <a:off x="2878759" y="851600"/>
            <a:ext cx="469087" cy="615406"/>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3699020" y="1267879"/>
            <a:ext cx="71531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6590849" y="4417426"/>
            <a:ext cx="510988" cy="596382"/>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168948" y="4671344"/>
            <a:ext cx="71531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5599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cxnSp>
        <p:nvCxnSpPr>
          <p:cNvPr id="25" name="Straight Connector 24"/>
          <p:cNvCxnSpPr/>
          <p:nvPr/>
        </p:nvCxnSpPr>
        <p:spPr>
          <a:xfrm flipV="1">
            <a:off x="6276247" y="4551741"/>
            <a:ext cx="469087" cy="615406"/>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97076" y="202609"/>
            <a:ext cx="541209" cy="452517"/>
            <a:chOff x="-1207111" y="3269829"/>
            <a:chExt cx="541209" cy="452517"/>
          </a:xfrm>
        </p:grpSpPr>
        <p:sp>
          <p:nvSpPr>
            <p:cNvPr id="31" name="Oval 30"/>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32" name="TextBox 31"/>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sp>
        <p:nvSpPr>
          <p:cNvPr id="23" name="TextBox 22"/>
          <p:cNvSpPr txBox="1"/>
          <p:nvPr/>
        </p:nvSpPr>
        <p:spPr>
          <a:xfrm>
            <a:off x="502089" y="4742235"/>
            <a:ext cx="1956169" cy="615553"/>
          </a:xfrm>
          <a:prstGeom prst="rect">
            <a:avLst/>
          </a:prstGeom>
          <a:solidFill>
            <a:srgbClr val="FF6600"/>
          </a:solidFill>
          <a:ln>
            <a:solidFill>
              <a:srgbClr val="FF6600"/>
            </a:solidFill>
          </a:ln>
        </p:spPr>
        <p:txBody>
          <a:bodyPr wrap="square" rtlCol="0">
            <a:spAutoFit/>
          </a:bodyPr>
          <a:lstStyle/>
          <a:p>
            <a:pPr algn="ctr"/>
            <a:r>
              <a:rPr lang="en-US" sz="1700" b="1" dirty="0" smtClean="0"/>
              <a:t>Set IP and mask of interfaces</a:t>
            </a:r>
            <a:endParaRPr lang="en-US" sz="1700" b="1" dirty="0"/>
          </a:p>
        </p:txBody>
      </p:sp>
      <p:pic>
        <p:nvPicPr>
          <p:cNvPr id="2" name="Picture 1"/>
          <p:cNvPicPr>
            <a:picLocks noChangeAspect="1"/>
          </p:cNvPicPr>
          <p:nvPr/>
        </p:nvPicPr>
        <p:blipFill>
          <a:blip r:embed="rId3"/>
          <a:stretch>
            <a:fillRect/>
          </a:stretch>
        </p:blipFill>
        <p:spPr>
          <a:xfrm>
            <a:off x="3079376" y="3757118"/>
            <a:ext cx="5952240" cy="2999740"/>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846923" y="76799"/>
            <a:ext cx="5150272" cy="3554532"/>
          </a:xfrm>
          <a:prstGeom prst="rect">
            <a:avLst/>
          </a:prstGeom>
          <a:ln w="38100" cmpd="sng">
            <a:solidFill>
              <a:srgbClr val="FF6600"/>
            </a:solidFill>
          </a:ln>
        </p:spPr>
      </p:pic>
      <p:sp>
        <p:nvSpPr>
          <p:cNvPr id="24" name="Oval 23"/>
          <p:cNvSpPr/>
          <p:nvPr/>
        </p:nvSpPr>
        <p:spPr>
          <a:xfrm>
            <a:off x="2564373" y="1284028"/>
            <a:ext cx="3252998" cy="596382"/>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65412" y="5731389"/>
            <a:ext cx="1048143" cy="797898"/>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4981549" y="5167147"/>
            <a:ext cx="510988" cy="596382"/>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7044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50969" y="146419"/>
            <a:ext cx="541209" cy="452517"/>
            <a:chOff x="-1207111" y="3269829"/>
            <a:chExt cx="541209" cy="452517"/>
          </a:xfrm>
        </p:grpSpPr>
        <p:sp>
          <p:nvSpPr>
            <p:cNvPr id="15" name="Oval 14"/>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6" name="TextBox 15"/>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rotWithShape="1">
          <a:blip r:embed="rId3"/>
          <a:srcRect l="3145" r="19215"/>
          <a:stretch/>
        </p:blipFill>
        <p:spPr>
          <a:xfrm>
            <a:off x="4996930" y="3543827"/>
            <a:ext cx="4016421" cy="3021904"/>
          </a:xfrm>
          <a:prstGeom prst="rect">
            <a:avLst/>
          </a:prstGeom>
          <a:ln w="38100" cmpd="sng">
            <a:solidFill>
              <a:srgbClr val="FF6600"/>
            </a:solidFill>
          </a:ln>
        </p:spPr>
      </p:pic>
      <p:pic>
        <p:nvPicPr>
          <p:cNvPr id="3" name="Picture 2"/>
          <p:cNvPicPr>
            <a:picLocks noChangeAspect="1"/>
          </p:cNvPicPr>
          <p:nvPr/>
        </p:nvPicPr>
        <p:blipFill rotWithShape="1">
          <a:blip r:embed="rId4"/>
          <a:srcRect r="24131"/>
          <a:stretch/>
        </p:blipFill>
        <p:spPr>
          <a:xfrm>
            <a:off x="637135" y="261401"/>
            <a:ext cx="3375044" cy="2682960"/>
          </a:xfrm>
          <a:prstGeom prst="rect">
            <a:avLst/>
          </a:prstGeom>
          <a:ln w="38100" cmpd="sng">
            <a:solidFill>
              <a:srgbClr val="FF6600"/>
            </a:solidFill>
          </a:ln>
        </p:spPr>
      </p:pic>
      <p:cxnSp>
        <p:nvCxnSpPr>
          <p:cNvPr id="17" name="Straight Connector 16"/>
          <p:cNvCxnSpPr/>
          <p:nvPr/>
        </p:nvCxnSpPr>
        <p:spPr>
          <a:xfrm flipV="1">
            <a:off x="803625" y="200839"/>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621027" y="6030733"/>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3"/>
          <a:srcRect l="3924" r="20198"/>
          <a:stretch/>
        </p:blipFill>
        <p:spPr>
          <a:xfrm>
            <a:off x="370872" y="3543827"/>
            <a:ext cx="4012178" cy="3088845"/>
          </a:xfrm>
          <a:prstGeom prst="rect">
            <a:avLst/>
          </a:prstGeom>
          <a:ln w="38100" cmpd="sng">
            <a:solidFill>
              <a:srgbClr val="FF6600"/>
            </a:solidFill>
          </a:ln>
        </p:spPr>
      </p:pic>
      <p:sp>
        <p:nvSpPr>
          <p:cNvPr id="6" name="Right Arrow 5"/>
          <p:cNvSpPr/>
          <p:nvPr/>
        </p:nvSpPr>
        <p:spPr>
          <a:xfrm>
            <a:off x="4472960" y="4809872"/>
            <a:ext cx="438305" cy="478404"/>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536947" y="4466408"/>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78420" y="4394065"/>
            <a:ext cx="1329843" cy="505711"/>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r="17940"/>
          <a:stretch/>
        </p:blipFill>
        <p:spPr>
          <a:xfrm>
            <a:off x="5225946" y="200839"/>
            <a:ext cx="3708736" cy="2743522"/>
          </a:xfrm>
          <a:prstGeom prst="rect">
            <a:avLst/>
          </a:prstGeom>
          <a:ln w="38100" cmpd="sng">
            <a:solidFill>
              <a:srgbClr val="FF6600"/>
            </a:solidFill>
          </a:ln>
        </p:spPr>
      </p:pic>
      <p:sp>
        <p:nvSpPr>
          <p:cNvPr id="21" name="Right Arrow 20"/>
          <p:cNvSpPr/>
          <p:nvPr/>
        </p:nvSpPr>
        <p:spPr>
          <a:xfrm>
            <a:off x="4434635" y="1403940"/>
            <a:ext cx="438305" cy="478404"/>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4791650" y="3428329"/>
            <a:ext cx="2250920" cy="353943"/>
          </a:xfrm>
          <a:prstGeom prst="rect">
            <a:avLst/>
          </a:prstGeom>
          <a:solidFill>
            <a:srgbClr val="FF6600"/>
          </a:solidFill>
        </p:spPr>
        <p:txBody>
          <a:bodyPr wrap="square" rtlCol="0">
            <a:spAutoFit/>
          </a:bodyPr>
          <a:lstStyle/>
          <a:p>
            <a:pPr algn="ctr"/>
            <a:r>
              <a:rPr lang="en-US" sz="1700" b="1" dirty="0" smtClean="0"/>
              <a:t>Reserve resources</a:t>
            </a:r>
            <a:endParaRPr lang="en-US" sz="1700" b="1" dirty="0"/>
          </a:p>
        </p:txBody>
      </p:sp>
      <p:sp>
        <p:nvSpPr>
          <p:cNvPr id="22" name="TextBox 21"/>
          <p:cNvSpPr txBox="1"/>
          <p:nvPr/>
        </p:nvSpPr>
        <p:spPr>
          <a:xfrm>
            <a:off x="1895619" y="146419"/>
            <a:ext cx="2250920" cy="353943"/>
          </a:xfrm>
          <a:prstGeom prst="rect">
            <a:avLst/>
          </a:prstGeom>
          <a:solidFill>
            <a:srgbClr val="FF6600"/>
          </a:solidFill>
        </p:spPr>
        <p:txBody>
          <a:bodyPr wrap="square" rtlCol="0">
            <a:spAutoFit/>
          </a:bodyPr>
          <a:lstStyle/>
          <a:p>
            <a:pPr algn="ctr"/>
            <a:r>
              <a:rPr lang="en-US" sz="1700" b="1" dirty="0" smtClean="0"/>
              <a:t>Reserve resources</a:t>
            </a:r>
            <a:endParaRPr lang="en-US" sz="1700" b="1" dirty="0"/>
          </a:p>
        </p:txBody>
      </p:sp>
      <p:sp>
        <p:nvSpPr>
          <p:cNvPr id="23" name="TextBox 22"/>
          <p:cNvSpPr txBox="1"/>
          <p:nvPr/>
        </p:nvSpPr>
        <p:spPr>
          <a:xfrm>
            <a:off x="181835" y="3366855"/>
            <a:ext cx="2456542" cy="353943"/>
          </a:xfrm>
          <a:prstGeom prst="rect">
            <a:avLst/>
          </a:prstGeom>
          <a:solidFill>
            <a:srgbClr val="FF6600"/>
          </a:solidFill>
        </p:spPr>
        <p:txBody>
          <a:bodyPr wrap="square" rtlCol="0">
            <a:spAutoFit/>
          </a:bodyPr>
          <a:lstStyle/>
          <a:p>
            <a:pPr algn="ctr"/>
            <a:r>
              <a:rPr lang="en-US" sz="1700" b="1" dirty="0" smtClean="0"/>
              <a:t>Bind to an Aggregate</a:t>
            </a:r>
            <a:endParaRPr lang="en-US" sz="1700" b="1" dirty="0"/>
          </a:p>
        </p:txBody>
      </p:sp>
      <p:sp>
        <p:nvSpPr>
          <p:cNvPr id="24" name="TextBox 23"/>
          <p:cNvSpPr txBox="1"/>
          <p:nvPr/>
        </p:nvSpPr>
        <p:spPr>
          <a:xfrm>
            <a:off x="6556809" y="84429"/>
            <a:ext cx="2456542" cy="353943"/>
          </a:xfrm>
          <a:prstGeom prst="rect">
            <a:avLst/>
          </a:prstGeom>
          <a:solidFill>
            <a:srgbClr val="FF6600"/>
          </a:solidFill>
        </p:spPr>
        <p:txBody>
          <a:bodyPr wrap="square" rtlCol="0">
            <a:spAutoFit/>
          </a:bodyPr>
          <a:lstStyle/>
          <a:p>
            <a:pPr algn="ctr"/>
            <a:r>
              <a:rPr lang="en-US" sz="1700" b="1" dirty="0" smtClean="0"/>
              <a:t>Select a Slice</a:t>
            </a:r>
            <a:endParaRPr lang="en-US" sz="1700" b="1" dirty="0"/>
          </a:p>
        </p:txBody>
      </p:sp>
    </p:spTree>
    <p:extLst>
      <p:ext uri="{BB962C8B-B14F-4D97-AF65-F5344CB8AC3E}">
        <p14:creationId xmlns:p14="http://schemas.microsoft.com/office/powerpoint/2010/main" val="32384165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1" name="TextBox 40"/>
          <p:cNvSpPr txBox="1"/>
          <p:nvPr/>
        </p:nvSpPr>
        <p:spPr>
          <a:xfrm>
            <a:off x="842078" y="4587784"/>
            <a:ext cx="2250920" cy="615553"/>
          </a:xfrm>
          <a:prstGeom prst="rect">
            <a:avLst/>
          </a:prstGeom>
          <a:solidFill>
            <a:srgbClr val="FF6600"/>
          </a:solidFill>
        </p:spPr>
        <p:txBody>
          <a:bodyPr wrap="square" rtlCol="0">
            <a:spAutoFit/>
          </a:bodyPr>
          <a:lstStyle/>
          <a:p>
            <a:pPr algn="ctr"/>
            <a:r>
              <a:rPr lang="en-US" sz="1700" b="1" dirty="0" smtClean="0"/>
              <a:t>Resources are READY!!!</a:t>
            </a:r>
            <a:endParaRPr lang="en-US" sz="1700" b="1" dirty="0"/>
          </a:p>
        </p:txBody>
      </p:sp>
      <p:grpSp>
        <p:nvGrpSpPr>
          <p:cNvPr id="10" name="Group 9"/>
          <p:cNvGrpSpPr/>
          <p:nvPr/>
        </p:nvGrpSpPr>
        <p:grpSpPr>
          <a:xfrm>
            <a:off x="197076" y="202609"/>
            <a:ext cx="543739" cy="452517"/>
            <a:chOff x="-1207111" y="3269829"/>
            <a:chExt cx="543739" cy="452517"/>
          </a:xfrm>
        </p:grpSpPr>
        <p:sp>
          <p:nvSpPr>
            <p:cNvPr id="14" name="Oval 13"/>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1207111" y="3287152"/>
              <a:ext cx="543739" cy="400110"/>
            </a:xfrm>
            <a:prstGeom prst="rect">
              <a:avLst/>
            </a:prstGeom>
            <a:noFill/>
          </p:spPr>
          <p:txBody>
            <a:bodyPr wrap="none" rtlCol="0">
              <a:spAutoFit/>
            </a:bodyPr>
            <a:lstStyle/>
            <a:p>
              <a:r>
                <a:rPr lang="en-US" sz="2000" b="1" dirty="0" smtClean="0"/>
                <a:t>3.4</a:t>
              </a:r>
              <a:endParaRPr lang="en-US" sz="2000" b="1" dirty="0"/>
            </a:p>
          </p:txBody>
        </p:sp>
      </p:grpSp>
      <p:pic>
        <p:nvPicPr>
          <p:cNvPr id="2" name="Picture 1"/>
          <p:cNvPicPr>
            <a:picLocks noChangeAspect="1"/>
          </p:cNvPicPr>
          <p:nvPr/>
        </p:nvPicPr>
        <p:blipFill>
          <a:blip r:embed="rId3"/>
          <a:stretch>
            <a:fillRect/>
          </a:stretch>
        </p:blipFill>
        <p:spPr>
          <a:xfrm>
            <a:off x="3700296" y="3495509"/>
            <a:ext cx="5301385" cy="3318695"/>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762711" y="109289"/>
            <a:ext cx="5393526" cy="3260110"/>
          </a:xfrm>
          <a:prstGeom prst="rect">
            <a:avLst/>
          </a:prstGeom>
          <a:ln w="38100" cmpd="sng">
            <a:solidFill>
              <a:srgbClr val="FF6600"/>
            </a:solidFill>
          </a:ln>
        </p:spPr>
      </p:pic>
    </p:spTree>
    <p:extLst>
      <p:ext uri="{BB962C8B-B14F-4D97-AF65-F5344CB8AC3E}">
        <p14:creationId xmlns:p14="http://schemas.microsoft.com/office/powerpoint/2010/main" val="4793836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ecute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b="1" dirty="0" smtClean="0"/>
              <a:t>Part II: Execute</a:t>
            </a: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0223168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67"/>
            <a:ext cx="8229600" cy="1143000"/>
          </a:xfrm>
        </p:spPr>
        <p:txBody>
          <a:bodyPr/>
          <a:lstStyle/>
          <a:p>
            <a:r>
              <a:rPr lang="en-US" sz="3600" dirty="0" smtClean="0"/>
              <a:t>Part II: </a:t>
            </a:r>
            <a:br>
              <a:rPr lang="en-US" sz="3600" dirty="0" smtClean="0"/>
            </a:br>
            <a:r>
              <a:rPr lang="en-US" sz="3600" dirty="0" smtClean="0"/>
              <a:t>Execute Experiment</a:t>
            </a:r>
            <a:endParaRPr lang="en-US" sz="3600" dirty="0"/>
          </a:p>
        </p:txBody>
      </p:sp>
      <p:sp>
        <p:nvSpPr>
          <p:cNvPr id="3" name="Content Placeholder 2"/>
          <p:cNvSpPr>
            <a:spLocks noGrp="1"/>
          </p:cNvSpPr>
          <p:nvPr>
            <p:ph idx="1"/>
          </p:nvPr>
        </p:nvSpPr>
        <p:spPr>
          <a:xfrm>
            <a:off x="458156" y="3975216"/>
            <a:ext cx="8458200" cy="2679583"/>
          </a:xfrm>
          <a:solidFill>
            <a:srgbClr val="008000">
              <a:alpha val="20000"/>
            </a:srgbClr>
          </a:solidFill>
        </p:spPr>
        <p:txBody>
          <a:bodyPr/>
          <a:lstStyle/>
          <a:p>
            <a:pPr marL="0" indent="0">
              <a:buNone/>
            </a:pPr>
            <a:r>
              <a:rPr lang="en-US" sz="2400" dirty="0" smtClean="0"/>
              <a:t>4.1 Login to </a:t>
            </a:r>
            <a:r>
              <a:rPr lang="en-US" sz="2400" dirty="0" smtClean="0"/>
              <a:t>all three nodes </a:t>
            </a:r>
          </a:p>
          <a:p>
            <a:pPr marL="0" indent="0">
              <a:buNone/>
            </a:pPr>
            <a:r>
              <a:rPr lang="en-US" sz="2400" dirty="0" smtClean="0"/>
              <a:t>5.1 Exercise A: Test Connectivity</a:t>
            </a:r>
            <a:endParaRPr lang="en-US" sz="2400" dirty="0" smtClean="0"/>
          </a:p>
          <a:p>
            <a:pPr marL="0" indent="0">
              <a:buNone/>
            </a:pPr>
            <a:r>
              <a:rPr lang="en-US" sz="2400" dirty="0" smtClean="0"/>
              <a:t>5.2 (optional) Exercise B: Configure Routing</a:t>
            </a:r>
            <a:endParaRPr lang="en-US" sz="2400" dirty="0"/>
          </a:p>
          <a:p>
            <a:pPr marL="0" indent="0">
              <a:buNone/>
            </a:pPr>
            <a:r>
              <a:rPr lang="en-US" sz="2400" dirty="0" smtClean="0"/>
              <a:t>5.3 </a:t>
            </a:r>
            <a:r>
              <a:rPr lang="en-US" sz="2400" dirty="0"/>
              <a:t>Exercise </a:t>
            </a:r>
            <a:r>
              <a:rPr lang="en-US" sz="2400" dirty="0" smtClean="0"/>
              <a:t>C: Explore the Data and Control Planes</a:t>
            </a:r>
            <a:endParaRPr lang="en-US" sz="2400" dirty="0" smtClean="0">
              <a:latin typeface="Arieal"/>
              <a:cs typeface="Arieal"/>
            </a:endParaRPr>
          </a:p>
          <a:p>
            <a:pPr marL="0" indent="0">
              <a:buNone/>
            </a:pPr>
            <a:r>
              <a:rPr lang="en-US" sz="2400" dirty="0" smtClean="0"/>
              <a:t>6.1 </a:t>
            </a:r>
            <a:r>
              <a:rPr lang="en-US" sz="2400" dirty="0" smtClean="0"/>
              <a:t>Logout of nodes</a:t>
            </a:r>
          </a:p>
        </p:txBody>
      </p:sp>
      <p:cxnSp>
        <p:nvCxnSpPr>
          <p:cNvPr id="7" name="Straight Connector 6"/>
          <p:cNvCxnSpPr/>
          <p:nvPr/>
        </p:nvCxnSpPr>
        <p:spPr>
          <a:xfrm flipV="1">
            <a:off x="2652940" y="2051098"/>
            <a:ext cx="518620" cy="3518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628952" y="1945852"/>
            <a:ext cx="731657" cy="5042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008513" y="1233829"/>
            <a:ext cx="2992039" cy="1037302"/>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Internet</a:t>
            </a:r>
            <a:endParaRPr lang="en-US" sz="2000" dirty="0">
              <a:solidFill>
                <a:schemeClr val="tx1"/>
              </a:solidFill>
            </a:endParaRPr>
          </a:p>
        </p:txBody>
      </p:sp>
      <p:cxnSp>
        <p:nvCxnSpPr>
          <p:cNvPr id="10" name="Straight Connector 9"/>
          <p:cNvCxnSpPr/>
          <p:nvPr/>
        </p:nvCxnSpPr>
        <p:spPr>
          <a:xfrm flipV="1">
            <a:off x="2652940" y="2894838"/>
            <a:ext cx="3724366" cy="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7253" y="3194859"/>
            <a:ext cx="2006529" cy="369332"/>
          </a:xfrm>
          <a:prstGeom prst="rect">
            <a:avLst/>
          </a:prstGeom>
          <a:noFill/>
        </p:spPr>
        <p:txBody>
          <a:bodyPr wrap="square" rtlCol="0">
            <a:spAutoFit/>
          </a:bodyPr>
          <a:lstStyle/>
          <a:p>
            <a:pPr algn="ctr"/>
            <a:r>
              <a:rPr lang="en-US" dirty="0" smtClean="0"/>
              <a:t>Data Interfaces</a:t>
            </a:r>
            <a:endParaRPr lang="en-US" dirty="0"/>
          </a:p>
        </p:txBody>
      </p:sp>
      <p:cxnSp>
        <p:nvCxnSpPr>
          <p:cNvPr id="12" name="Straight Arrow Connector 11"/>
          <p:cNvCxnSpPr/>
          <p:nvPr/>
        </p:nvCxnSpPr>
        <p:spPr>
          <a:xfrm flipH="1" flipV="1">
            <a:off x="2652940" y="3022082"/>
            <a:ext cx="884315" cy="33705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8528" y="3022082"/>
            <a:ext cx="737047" cy="330846"/>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778490" y="2445497"/>
            <a:ext cx="758764"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43783" y="2445497"/>
            <a:ext cx="696876"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0026" y="2283433"/>
            <a:ext cx="2006529" cy="369332"/>
          </a:xfrm>
          <a:prstGeom prst="rect">
            <a:avLst/>
          </a:prstGeom>
          <a:noFill/>
        </p:spPr>
        <p:txBody>
          <a:bodyPr wrap="none" rtlCol="0">
            <a:spAutoFit/>
          </a:bodyPr>
          <a:lstStyle/>
          <a:p>
            <a:r>
              <a:rPr lang="en-US" dirty="0" smtClean="0"/>
              <a:t>Control Interfaces</a:t>
            </a:r>
            <a:endParaRPr lang="en-US" dirty="0"/>
          </a:p>
        </p:txBody>
      </p:sp>
      <p:sp>
        <p:nvSpPr>
          <p:cNvPr id="35" name="TextBox 34"/>
          <p:cNvSpPr txBox="1"/>
          <p:nvPr/>
        </p:nvSpPr>
        <p:spPr>
          <a:xfrm rot="19994604">
            <a:off x="3026970" y="1374245"/>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sp>
        <p:nvSpPr>
          <p:cNvPr id="31" name="Can 30"/>
          <p:cNvSpPr/>
          <p:nvPr/>
        </p:nvSpPr>
        <p:spPr>
          <a:xfrm rot="16200000" flipH="1">
            <a:off x="4378410" y="1429766"/>
            <a:ext cx="337810" cy="2906474"/>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199548" y="2658034"/>
            <a:ext cx="2637317" cy="400110"/>
          </a:xfrm>
          <a:prstGeom prst="rect">
            <a:avLst/>
          </a:prstGeom>
          <a:noFill/>
        </p:spPr>
        <p:txBody>
          <a:bodyPr wrap="square" rtlCol="0">
            <a:spAutoFit/>
          </a:bodyPr>
          <a:lstStyle/>
          <a:p>
            <a:pPr algn="ctr"/>
            <a:r>
              <a:rPr lang="en-US" sz="2000" dirty="0" smtClean="0">
                <a:solidFill>
                  <a:schemeClr val="bg1"/>
                </a:solidFill>
              </a:rPr>
              <a:t>Layer 2</a:t>
            </a:r>
            <a:endParaRPr lang="en-US" sz="2000" dirty="0">
              <a:solidFill>
                <a:schemeClr val="bg1"/>
              </a:solidFill>
            </a:endParaRPr>
          </a:p>
        </p:txBody>
      </p:sp>
      <p:grpSp>
        <p:nvGrpSpPr>
          <p:cNvPr id="36" name="Group 35"/>
          <p:cNvGrpSpPr/>
          <p:nvPr/>
        </p:nvGrpSpPr>
        <p:grpSpPr>
          <a:xfrm>
            <a:off x="2284256" y="467655"/>
            <a:ext cx="1086292" cy="1142311"/>
            <a:chOff x="698630" y="1189038"/>
            <a:chExt cx="2598382" cy="2732377"/>
          </a:xfrm>
        </p:grpSpPr>
        <p:pic>
          <p:nvPicPr>
            <p:cNvPr id="37"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9" name="Freeform 4"/>
          <p:cNvSpPr>
            <a:spLocks/>
          </p:cNvSpPr>
          <p:nvPr/>
        </p:nvSpPr>
        <p:spPr bwMode="auto">
          <a:xfrm rot="19663481" flipH="1" flipV="1">
            <a:off x="2312429" y="1665673"/>
            <a:ext cx="961180" cy="490698"/>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type="none"/>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Curved Connector 28"/>
          <p:cNvCxnSpPr/>
          <p:nvPr/>
        </p:nvCxnSpPr>
        <p:spPr>
          <a:xfrm>
            <a:off x="3287268" y="1395873"/>
            <a:ext cx="3090038" cy="918471"/>
          </a:xfrm>
          <a:prstGeom prst="curvedConnector3">
            <a:avLst>
              <a:gd name="adj1" fmla="val 86048"/>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46" y="2271131"/>
            <a:ext cx="1984861" cy="1701075"/>
          </a:xfrm>
          <a:prstGeom prst="rect">
            <a:avLst/>
          </a:prstGeom>
        </p:spPr>
      </p:pic>
      <p:sp>
        <p:nvSpPr>
          <p:cNvPr id="54" name="TextBox 53"/>
          <p:cNvSpPr txBox="1"/>
          <p:nvPr/>
        </p:nvSpPr>
        <p:spPr>
          <a:xfrm>
            <a:off x="6242424" y="2537911"/>
            <a:ext cx="1210113" cy="353943"/>
          </a:xfrm>
          <a:prstGeom prst="rect">
            <a:avLst/>
          </a:prstGeom>
          <a:noFill/>
        </p:spPr>
        <p:txBody>
          <a:bodyPr wrap="square" rtlCol="0">
            <a:spAutoFit/>
          </a:bodyPr>
          <a:lstStyle/>
          <a:p>
            <a:pPr algn="ctr"/>
            <a:r>
              <a:rPr lang="en-US" sz="1700" dirty="0">
                <a:solidFill>
                  <a:schemeClr val="bg1"/>
                </a:solidFill>
              </a:rPr>
              <a:t>s</a:t>
            </a:r>
            <a:r>
              <a:rPr lang="en-US" sz="1700" dirty="0" smtClean="0">
                <a:solidFill>
                  <a:schemeClr val="bg1"/>
                </a:solidFill>
              </a:rPr>
              <a:t>erver</a:t>
            </a:r>
          </a:p>
        </p:txBody>
      </p:sp>
      <p:pic>
        <p:nvPicPr>
          <p:cNvPr id="55" name="Picture 54"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4648" y="2271131"/>
            <a:ext cx="1984861" cy="1701075"/>
          </a:xfrm>
          <a:prstGeom prst="rect">
            <a:avLst/>
          </a:prstGeom>
        </p:spPr>
      </p:pic>
      <p:sp>
        <p:nvSpPr>
          <p:cNvPr id="56" name="TextBox 55"/>
          <p:cNvSpPr txBox="1"/>
          <p:nvPr/>
        </p:nvSpPr>
        <p:spPr>
          <a:xfrm>
            <a:off x="1556247" y="2537911"/>
            <a:ext cx="1210113" cy="353943"/>
          </a:xfrm>
          <a:prstGeom prst="rect">
            <a:avLst/>
          </a:prstGeom>
          <a:noFill/>
        </p:spPr>
        <p:txBody>
          <a:bodyPr wrap="square" rtlCol="0">
            <a:spAutoFit/>
          </a:bodyPr>
          <a:lstStyle/>
          <a:p>
            <a:pPr algn="ctr"/>
            <a:r>
              <a:rPr lang="en-US" sz="1700" dirty="0">
                <a:solidFill>
                  <a:schemeClr val="bg1"/>
                </a:solidFill>
              </a:rPr>
              <a:t>c</a:t>
            </a:r>
            <a:r>
              <a:rPr lang="en-US" sz="1700" dirty="0" smtClean="0">
                <a:solidFill>
                  <a:schemeClr val="bg1"/>
                </a:solidFill>
              </a:rPr>
              <a:t>lient</a:t>
            </a:r>
          </a:p>
        </p:txBody>
      </p:sp>
    </p:spTree>
    <p:extLst>
      <p:ext uri="{BB962C8B-B14F-4D97-AF65-F5344CB8AC3E}">
        <p14:creationId xmlns:p14="http://schemas.microsoft.com/office/powerpoint/2010/main" val="36490548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843254" y="5063366"/>
            <a:ext cx="1395636" cy="353943"/>
          </a:xfrm>
          <a:prstGeom prst="rect">
            <a:avLst/>
          </a:prstGeom>
          <a:solidFill>
            <a:srgbClr val="008000"/>
          </a:solidFill>
        </p:spPr>
        <p:txBody>
          <a:bodyPr wrap="square" rtlCol="0">
            <a:spAutoFit/>
          </a:bodyPr>
          <a:lstStyle/>
          <a:p>
            <a:pPr algn="ctr"/>
            <a:r>
              <a:rPr lang="en-US" sz="1700" b="1" dirty="0" smtClean="0"/>
              <a:t>Login</a:t>
            </a:r>
            <a:endParaRPr lang="en-US" sz="1700" b="1" dirty="0"/>
          </a:p>
        </p:txBody>
      </p:sp>
      <p:grpSp>
        <p:nvGrpSpPr>
          <p:cNvPr id="20" name="Group 19"/>
          <p:cNvGrpSpPr/>
          <p:nvPr/>
        </p:nvGrpSpPr>
        <p:grpSpPr>
          <a:xfrm>
            <a:off x="230820" y="270791"/>
            <a:ext cx="541209" cy="452517"/>
            <a:chOff x="230820" y="270791"/>
            <a:chExt cx="541209" cy="452517"/>
          </a:xfrm>
        </p:grpSpPr>
        <p:sp>
          <p:nvSpPr>
            <p:cNvPr id="21" name="Oval 2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2" name="TextBox 21"/>
            <p:cNvSpPr txBox="1"/>
            <p:nvPr/>
          </p:nvSpPr>
          <p:spPr>
            <a:xfrm>
              <a:off x="230820" y="280815"/>
              <a:ext cx="541209" cy="400110"/>
            </a:xfrm>
            <a:prstGeom prst="rect">
              <a:avLst/>
            </a:prstGeom>
            <a:noFill/>
          </p:spPr>
          <p:txBody>
            <a:bodyPr wrap="none" rtlCol="0">
              <a:spAutoFit/>
            </a:bodyPr>
            <a:lstStyle/>
            <a:p>
              <a:r>
                <a:rPr lang="en-US" sz="2000" b="1" dirty="0" smtClean="0"/>
                <a:t>4.1</a:t>
              </a:r>
              <a:endParaRPr lang="en-US" sz="2000" b="1" dirty="0"/>
            </a:p>
          </p:txBody>
        </p:sp>
      </p:grpSp>
      <p:pic>
        <p:nvPicPr>
          <p:cNvPr id="2" name="Picture 1"/>
          <p:cNvPicPr>
            <a:picLocks noChangeAspect="1"/>
          </p:cNvPicPr>
          <p:nvPr/>
        </p:nvPicPr>
        <p:blipFill>
          <a:blip r:embed="rId3"/>
          <a:stretch>
            <a:fillRect/>
          </a:stretch>
        </p:blipFill>
        <p:spPr>
          <a:xfrm>
            <a:off x="3517680" y="3803835"/>
            <a:ext cx="5379071" cy="3611411"/>
          </a:xfrm>
          <a:prstGeom prst="rect">
            <a:avLst/>
          </a:prstGeom>
          <a:ln w="38100" cmpd="sng">
            <a:solidFill>
              <a:srgbClr val="008040"/>
            </a:solidFill>
          </a:ln>
        </p:spPr>
      </p:pic>
      <p:pic>
        <p:nvPicPr>
          <p:cNvPr id="3" name="Picture 2"/>
          <p:cNvPicPr>
            <a:picLocks noChangeAspect="1"/>
          </p:cNvPicPr>
          <p:nvPr/>
        </p:nvPicPr>
        <p:blipFill>
          <a:blip r:embed="rId4"/>
          <a:stretch>
            <a:fillRect/>
          </a:stretch>
        </p:blipFill>
        <p:spPr>
          <a:xfrm>
            <a:off x="813804" y="163314"/>
            <a:ext cx="5559780" cy="3388665"/>
          </a:xfrm>
          <a:prstGeom prst="rect">
            <a:avLst/>
          </a:prstGeom>
          <a:ln w="38100" cmpd="sng">
            <a:solidFill>
              <a:srgbClr val="008040"/>
            </a:solidFill>
          </a:ln>
        </p:spPr>
      </p:pic>
      <p:cxnSp>
        <p:nvCxnSpPr>
          <p:cNvPr id="19" name="Straight Connector 18"/>
          <p:cNvCxnSpPr/>
          <p:nvPr/>
        </p:nvCxnSpPr>
        <p:spPr>
          <a:xfrm flipV="1">
            <a:off x="1886667" y="829987"/>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493757" y="1634167"/>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118763" y="5460411"/>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41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8229600" cy="1143000"/>
          </a:xfrm>
        </p:spPr>
        <p:txBody>
          <a:bodyPr/>
          <a:lstStyle/>
          <a:p>
            <a:r>
              <a:rPr lang="en-US" sz="4000" dirty="0" smtClean="0"/>
              <a:t>Understand GENI Terminology</a:t>
            </a:r>
            <a:endParaRPr lang="en-US" sz="4000" dirty="0"/>
          </a:p>
        </p:txBody>
      </p:sp>
      <p:sp>
        <p:nvSpPr>
          <p:cNvPr id="4" name="TextBox 3"/>
          <p:cNvSpPr txBox="1"/>
          <p:nvPr/>
        </p:nvSpPr>
        <p:spPr>
          <a:xfrm>
            <a:off x="1028700" y="1779200"/>
            <a:ext cx="1724864" cy="923330"/>
          </a:xfrm>
          <a:prstGeom prst="rect">
            <a:avLst/>
          </a:prstGeom>
          <a:noFill/>
        </p:spPr>
        <p:txBody>
          <a:bodyPr wrap="none" rtlCol="0">
            <a:spAutoFit/>
          </a:bodyPr>
          <a:lstStyle/>
          <a:p>
            <a:r>
              <a:rPr lang="en-US" sz="5400" b="1" dirty="0" smtClean="0">
                <a:solidFill>
                  <a:srgbClr val="FF6600"/>
                </a:solidFill>
              </a:rPr>
              <a:t>slice</a:t>
            </a:r>
            <a:endParaRPr lang="en-US" sz="3200" b="1" dirty="0">
              <a:solidFill>
                <a:srgbClr val="FF6600"/>
              </a:solidFill>
            </a:endParaRPr>
          </a:p>
        </p:txBody>
      </p:sp>
      <p:sp>
        <p:nvSpPr>
          <p:cNvPr id="8" name="TextBox 7"/>
          <p:cNvSpPr txBox="1"/>
          <p:nvPr/>
        </p:nvSpPr>
        <p:spPr>
          <a:xfrm>
            <a:off x="5962609" y="1516671"/>
            <a:ext cx="2493441" cy="923330"/>
          </a:xfrm>
          <a:prstGeom prst="rect">
            <a:avLst/>
          </a:prstGeom>
          <a:noFill/>
        </p:spPr>
        <p:txBody>
          <a:bodyPr wrap="none" rtlCol="0">
            <a:spAutoFit/>
          </a:bodyPr>
          <a:lstStyle/>
          <a:p>
            <a:r>
              <a:rPr lang="en-US" sz="5400" b="1" dirty="0" smtClean="0">
                <a:solidFill>
                  <a:srgbClr val="FF6600"/>
                </a:solidFill>
              </a:rPr>
              <a:t>project</a:t>
            </a:r>
            <a:endParaRPr lang="en-US" sz="3200" b="1" dirty="0">
              <a:solidFill>
                <a:srgbClr val="FF6600"/>
              </a:solidFill>
            </a:endParaRPr>
          </a:p>
        </p:txBody>
      </p:sp>
      <p:sp>
        <p:nvSpPr>
          <p:cNvPr id="9" name="TextBox 8"/>
          <p:cNvSpPr txBox="1"/>
          <p:nvPr/>
        </p:nvSpPr>
        <p:spPr>
          <a:xfrm>
            <a:off x="4693427" y="4794732"/>
            <a:ext cx="3494316" cy="923330"/>
          </a:xfrm>
          <a:prstGeom prst="rect">
            <a:avLst/>
          </a:prstGeom>
          <a:noFill/>
        </p:spPr>
        <p:txBody>
          <a:bodyPr wrap="none" rtlCol="0">
            <a:spAutoFit/>
          </a:bodyPr>
          <a:lstStyle/>
          <a:p>
            <a:r>
              <a:rPr lang="en-US" sz="5400" b="1" dirty="0" smtClean="0">
                <a:solidFill>
                  <a:srgbClr val="FF6600"/>
                </a:solidFill>
              </a:rPr>
              <a:t>aggregate</a:t>
            </a:r>
            <a:endParaRPr lang="en-US" sz="3200" b="1" dirty="0">
              <a:solidFill>
                <a:srgbClr val="FF6600"/>
              </a:solidFill>
            </a:endParaRPr>
          </a:p>
        </p:txBody>
      </p:sp>
      <p:sp>
        <p:nvSpPr>
          <p:cNvPr id="11" name="TextBox 10"/>
          <p:cNvSpPr txBox="1"/>
          <p:nvPr/>
        </p:nvSpPr>
        <p:spPr>
          <a:xfrm>
            <a:off x="3010789" y="2901240"/>
            <a:ext cx="4544834" cy="923330"/>
          </a:xfrm>
          <a:prstGeom prst="rect">
            <a:avLst/>
          </a:prstGeom>
          <a:noFill/>
        </p:spPr>
        <p:txBody>
          <a:bodyPr wrap="none" rtlCol="0">
            <a:spAutoFit/>
          </a:bodyPr>
          <a:lstStyle/>
          <a:p>
            <a:r>
              <a:rPr lang="en-US" sz="5400" b="1" dirty="0" smtClean="0">
                <a:solidFill>
                  <a:srgbClr val="FF6600"/>
                </a:solidFill>
              </a:rPr>
              <a:t>experimenter</a:t>
            </a:r>
            <a:endParaRPr lang="en-US" sz="3200" b="1" dirty="0">
              <a:solidFill>
                <a:srgbClr val="FF6600"/>
              </a:solidFill>
            </a:endParaRPr>
          </a:p>
        </p:txBody>
      </p:sp>
      <p:sp>
        <p:nvSpPr>
          <p:cNvPr id="12" name="TextBox 11"/>
          <p:cNvSpPr txBox="1"/>
          <p:nvPr/>
        </p:nvSpPr>
        <p:spPr>
          <a:xfrm>
            <a:off x="1198466" y="3977045"/>
            <a:ext cx="3110196" cy="923330"/>
          </a:xfrm>
          <a:prstGeom prst="rect">
            <a:avLst/>
          </a:prstGeom>
          <a:noFill/>
        </p:spPr>
        <p:txBody>
          <a:bodyPr wrap="none" rtlCol="0">
            <a:spAutoFit/>
          </a:bodyPr>
          <a:lstStyle/>
          <a:p>
            <a:r>
              <a:rPr lang="en-US" sz="5400" b="1" dirty="0" smtClean="0">
                <a:solidFill>
                  <a:srgbClr val="FF6600"/>
                </a:solidFill>
              </a:rPr>
              <a:t>resource</a:t>
            </a:r>
            <a:endParaRPr lang="en-US" sz="3200" b="1" dirty="0">
              <a:solidFill>
                <a:srgbClr val="FF6600"/>
              </a:solidFill>
            </a:endParaRPr>
          </a:p>
        </p:txBody>
      </p:sp>
    </p:spTree>
    <p:extLst>
      <p:ext uri="{BB962C8B-B14F-4D97-AF65-F5344CB8AC3E}">
        <p14:creationId xmlns:p14="http://schemas.microsoft.com/office/powerpoint/2010/main" val="13238621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94325" y="329370"/>
            <a:ext cx="7287353" cy="2867429"/>
          </a:xfrm>
          <a:solidFill>
            <a:schemeClr val="tx1"/>
          </a:solidFill>
          <a:ln w="28575" cmpd="sng">
            <a:solidFill>
              <a:schemeClr val="bg1">
                <a:lumMod val="75000"/>
              </a:schemeClr>
            </a:solidFill>
          </a:ln>
        </p:spPr>
        <p:txBody>
          <a:bodyPr>
            <a:normAutofit/>
          </a:bodyPr>
          <a:lstStyle/>
          <a:p>
            <a:pPr marL="0" indent="0">
              <a:buNone/>
            </a:pPr>
            <a:r>
              <a:rPr lang="en-US" sz="2000" dirty="0" smtClean="0">
                <a:latin typeface="Courier New"/>
                <a:cs typeface="Courier New"/>
              </a:rPr>
              <a:t>$ </a:t>
            </a:r>
            <a:r>
              <a:rPr lang="en-US" sz="2000" dirty="0" err="1">
                <a:latin typeface="Courier New"/>
                <a:cs typeface="Courier New"/>
              </a:rPr>
              <a:t>sudo</a:t>
            </a:r>
            <a:r>
              <a:rPr lang="en-US" sz="2000" dirty="0">
                <a:latin typeface="Courier New"/>
                <a:cs typeface="Courier New"/>
              </a:rPr>
              <a:t> </a:t>
            </a:r>
            <a:r>
              <a:rPr lang="en-US" sz="2000" dirty="0" err="1" smtClean="0">
                <a:latin typeface="Courier New"/>
                <a:cs typeface="Courier New"/>
              </a:rPr>
              <a:t>ifconfig</a:t>
            </a: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a:latin typeface="Courier New"/>
                <a:cs typeface="Courier New"/>
              </a:rPr>
              <a:t>$ ping </a:t>
            </a:r>
            <a:r>
              <a:rPr lang="en-US" sz="2000" dirty="0">
                <a:latin typeface="Courier New"/>
                <a:cs typeface="Courier New"/>
              </a:rPr>
              <a:t>192.168.1.11</a:t>
            </a:r>
            <a:r>
              <a:rPr lang="en-US" sz="2000" dirty="0" smtClean="0">
                <a:latin typeface="Courier New"/>
                <a:cs typeface="Courier New"/>
              </a:rPr>
              <a:t> </a:t>
            </a:r>
            <a:r>
              <a:rPr lang="en-US" sz="2000" dirty="0">
                <a:latin typeface="Courier New"/>
                <a:cs typeface="Courier New"/>
              </a:rPr>
              <a:t>–c </a:t>
            </a:r>
            <a:r>
              <a:rPr lang="en-US" sz="2000" dirty="0" smtClean="0">
                <a:latin typeface="Courier New"/>
                <a:cs typeface="Courier New"/>
              </a:rPr>
              <a:t>5 # server data </a:t>
            </a:r>
            <a:r>
              <a:rPr lang="en-US" sz="2000" dirty="0" err="1" smtClean="0">
                <a:latin typeface="Courier New"/>
                <a:cs typeface="Courier New"/>
              </a:rPr>
              <a:t>i</a:t>
            </a:r>
            <a:r>
              <a:rPr lang="en-US" sz="2000" dirty="0" smtClean="0">
                <a:latin typeface="Courier New"/>
                <a:cs typeface="Courier New"/>
              </a:rPr>
              <a:t>/f</a:t>
            </a:r>
            <a:endParaRPr lang="en-US" sz="2000" dirty="0">
              <a:latin typeface="Courier New"/>
              <a:cs typeface="Courier New"/>
            </a:endParaRPr>
          </a:p>
          <a:p>
            <a:pPr marL="0" indent="0">
              <a:buNone/>
            </a:pPr>
            <a:r>
              <a:rPr lang="en-US" sz="2000" dirty="0">
                <a:latin typeface="Courier New"/>
                <a:cs typeface="Courier New"/>
              </a:rPr>
              <a:t>$ ping 172.17.1.9 –c </a:t>
            </a:r>
            <a:r>
              <a:rPr lang="en-US" sz="2000" dirty="0" smtClean="0">
                <a:latin typeface="Courier New"/>
                <a:cs typeface="Courier New"/>
              </a:rPr>
              <a:t>5 </a:t>
            </a:r>
            <a:r>
              <a:rPr lang="en-US" sz="2000" dirty="0">
                <a:latin typeface="Courier New"/>
                <a:cs typeface="Courier New"/>
              </a:rPr>
              <a:t># server </a:t>
            </a:r>
            <a:r>
              <a:rPr lang="en-US" sz="2000" dirty="0" smtClean="0">
                <a:latin typeface="Courier New"/>
                <a:cs typeface="Courier New"/>
              </a:rPr>
              <a:t>ctrl </a:t>
            </a:r>
            <a:r>
              <a:rPr lang="en-US" sz="2000" dirty="0" err="1" smtClean="0">
                <a:latin typeface="Courier New"/>
                <a:cs typeface="Courier New"/>
              </a:rPr>
              <a:t>i</a:t>
            </a:r>
            <a:r>
              <a:rPr lang="en-US" sz="2000" dirty="0">
                <a:latin typeface="Courier New"/>
                <a:cs typeface="Courier New"/>
              </a:rPr>
              <a:t>/f</a:t>
            </a:r>
          </a:p>
          <a:p>
            <a:pPr marL="0" indent="0">
              <a:buNone/>
            </a:pPr>
            <a:endParaRPr lang="en-US" sz="2400" dirty="0">
              <a:latin typeface="Courier New"/>
              <a:cs typeface="Courier New"/>
            </a:endParaRPr>
          </a:p>
          <a:p>
            <a:pPr marL="0" indent="0">
              <a:buNone/>
            </a:pPr>
            <a:endParaRPr lang="en-US" sz="1600" dirty="0" smtClean="0">
              <a:latin typeface="Courier New"/>
              <a:cs typeface="Courier New"/>
            </a:endParaRPr>
          </a:p>
        </p:txBody>
      </p:sp>
      <p:sp>
        <p:nvSpPr>
          <p:cNvPr id="8" name="Content Placeholder 4"/>
          <p:cNvSpPr txBox="1">
            <a:spLocks/>
          </p:cNvSpPr>
          <p:nvPr/>
        </p:nvSpPr>
        <p:spPr>
          <a:xfrm>
            <a:off x="1748680" y="3377843"/>
            <a:ext cx="7114401" cy="3178441"/>
          </a:xfrm>
          <a:prstGeom prst="rect">
            <a:avLst/>
          </a:prstGeom>
          <a:solidFill>
            <a:srgbClr val="000000"/>
          </a:solidFill>
          <a:ln w="28575" cmpd="sng">
            <a:solidFill>
              <a:srgbClr val="BFBFBF"/>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sudo</a:t>
            </a: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ifconfig</a:t>
            </a:r>
            <a:endParaRPr lang="en-US" sz="2400" dirty="0" smtClean="0">
              <a:solidFill>
                <a:srgbClr val="93CDDD"/>
              </a:solidFill>
              <a:latin typeface="Courier New"/>
              <a:cs typeface="Courier New"/>
            </a:endParaRPr>
          </a:p>
          <a:p>
            <a:pPr marL="0" indent="0">
              <a:buFont typeface="Arial"/>
              <a:buNone/>
            </a:pPr>
            <a:endParaRPr lang="en-US" sz="2400" dirty="0" smtClean="0">
              <a:solidFill>
                <a:srgbClr val="93CDDD"/>
              </a:solidFill>
              <a:latin typeface="Courier New"/>
              <a:cs typeface="Courier New"/>
            </a:endParaRPr>
          </a:p>
          <a:p>
            <a:pPr marL="0" indent="0">
              <a:buFont typeface="Arial"/>
              <a:buNone/>
            </a:pPr>
            <a:endParaRPr lang="en-US" sz="1600" dirty="0">
              <a:latin typeface="Courier New"/>
              <a:cs typeface="Courier New"/>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220" y="5156925"/>
            <a:ext cx="1984861" cy="1701075"/>
          </a:xfrm>
          <a:prstGeom prst="rect">
            <a:avLst/>
          </a:prstGeom>
        </p:spPr>
      </p:pic>
      <p:sp>
        <p:nvSpPr>
          <p:cNvPr id="27" name="TextBox 26"/>
          <p:cNvSpPr txBox="1"/>
          <p:nvPr/>
        </p:nvSpPr>
        <p:spPr>
          <a:xfrm>
            <a:off x="6940457" y="5286268"/>
            <a:ext cx="1210113" cy="615553"/>
          </a:xfrm>
          <a:prstGeom prst="rect">
            <a:avLst/>
          </a:prstGeom>
          <a:noFill/>
        </p:spPr>
        <p:txBody>
          <a:bodyPr wrap="square" rtlCol="0">
            <a:spAutoFit/>
          </a:bodyPr>
          <a:lstStyle/>
          <a:p>
            <a:pPr algn="ctr"/>
            <a:r>
              <a:rPr lang="en-US" sz="1700" dirty="0" err="1" smtClean="0">
                <a:solidFill>
                  <a:schemeClr val="bg1"/>
                </a:solidFill>
              </a:rPr>
              <a:t>NodeB</a:t>
            </a:r>
            <a:r>
              <a:rPr lang="en-US" sz="1700" dirty="0" smtClean="0">
                <a:solidFill>
                  <a:schemeClr val="bg1"/>
                </a:solidFill>
              </a:rPr>
              <a:t>/</a:t>
            </a:r>
          </a:p>
          <a:p>
            <a:pPr algn="ctr"/>
            <a:r>
              <a:rPr lang="en-US" sz="1700" dirty="0" err="1" smtClean="0">
                <a:solidFill>
                  <a:schemeClr val="bg1"/>
                </a:solidFill>
              </a:rPr>
              <a:t>NodeC</a:t>
            </a:r>
            <a:endParaRPr lang="en-US" sz="1700" dirty="0" smtClean="0">
              <a:solidFill>
                <a:schemeClr val="bg1"/>
              </a:solidFill>
            </a:endParaRP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90947" y="1676768"/>
            <a:ext cx="1984861" cy="1701075"/>
          </a:xfrm>
          <a:prstGeom prst="rect">
            <a:avLst/>
          </a:prstGeom>
        </p:spPr>
      </p:pic>
      <p:sp>
        <p:nvSpPr>
          <p:cNvPr id="29" name="TextBox 28"/>
          <p:cNvSpPr txBox="1"/>
          <p:nvPr/>
        </p:nvSpPr>
        <p:spPr>
          <a:xfrm>
            <a:off x="7290193" y="1933111"/>
            <a:ext cx="1210113"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3" name="Group 12"/>
          <p:cNvGrpSpPr/>
          <p:nvPr/>
        </p:nvGrpSpPr>
        <p:grpSpPr>
          <a:xfrm>
            <a:off x="529186" y="95596"/>
            <a:ext cx="541209" cy="452517"/>
            <a:chOff x="230820" y="270791"/>
            <a:chExt cx="541209" cy="452517"/>
          </a:xfrm>
        </p:grpSpPr>
        <p:sp>
          <p:nvSpPr>
            <p:cNvPr id="14" name="Oval 1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19" name="Group 18"/>
          <p:cNvGrpSpPr/>
          <p:nvPr/>
        </p:nvGrpSpPr>
        <p:grpSpPr>
          <a:xfrm>
            <a:off x="1327884" y="3212527"/>
            <a:ext cx="541209" cy="452517"/>
            <a:chOff x="230820" y="270791"/>
            <a:chExt cx="541209" cy="452517"/>
          </a:xfrm>
        </p:grpSpPr>
        <p:sp>
          <p:nvSpPr>
            <p:cNvPr id="20" name="Oval 19"/>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1" name="TextBox 20"/>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Tree>
    <p:extLst>
      <p:ext uri="{BB962C8B-B14F-4D97-AF65-F5344CB8AC3E}">
        <p14:creationId xmlns:p14="http://schemas.microsoft.com/office/powerpoint/2010/main" val="9094502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32612" y="211656"/>
            <a:ext cx="8557204" cy="6810755"/>
          </a:xfrm>
          <a:prstGeom prst="rect">
            <a:avLst/>
          </a:prstGeom>
          <a:solidFill>
            <a:srgbClr val="FFFFFF"/>
          </a:solidFill>
          <a:ln>
            <a:noFill/>
          </a:ln>
          <a:effectLst>
            <a:outerShdw blurRad="50800" dist="50800" dir="18900000" sx="101000" sy="101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1976"/>
            <a:ext cx="8229600" cy="1143000"/>
          </a:xfrm>
        </p:spPr>
        <p:txBody>
          <a:bodyPr/>
          <a:lstStyle/>
          <a:p>
            <a:r>
              <a:rPr lang="en-US" dirty="0" smtClean="0">
                <a:solidFill>
                  <a:srgbClr val="000000"/>
                </a:solidFill>
                <a:latin typeface="Times New Roman"/>
                <a:cs typeface="Times New Roman"/>
              </a:rPr>
              <a:t>Worksheet</a:t>
            </a:r>
            <a:endParaRPr lang="en-US" dirty="0">
              <a:solidFill>
                <a:srgbClr val="000000"/>
              </a:solidFill>
              <a:latin typeface="Times New Roman"/>
              <a:cs typeface="Times New Roman"/>
            </a:endParaRPr>
          </a:p>
        </p:txBody>
      </p:sp>
      <p:sp>
        <p:nvSpPr>
          <p:cNvPr id="9" name="Content Placeholder 5"/>
          <p:cNvSpPr txBox="1">
            <a:spLocks/>
          </p:cNvSpPr>
          <p:nvPr/>
        </p:nvSpPr>
        <p:spPr>
          <a:xfrm>
            <a:off x="1936686" y="1108519"/>
            <a:ext cx="5121404" cy="17426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lnSpc>
                <a:spcPct val="80000"/>
              </a:lnSpc>
              <a:buNone/>
            </a:pPr>
            <a:r>
              <a:rPr lang="en-US" b="1" dirty="0" smtClean="0">
                <a:solidFill>
                  <a:srgbClr val="000000"/>
                </a:solidFill>
                <a:latin typeface="Times New Roman"/>
                <a:cs typeface="Times New Roman"/>
              </a:rPr>
              <a:t>Slice Name: 		</a:t>
            </a:r>
            <a:r>
              <a:rPr lang="en-US" dirty="0">
                <a:solidFill>
                  <a:srgbClr val="000000"/>
                </a:solidFill>
                <a:latin typeface="Times New Roman"/>
                <a:cs typeface="Times New Roman"/>
              </a:rPr>
              <a:t>lab0&lt;your initials&gt; </a:t>
            </a:r>
            <a:endParaRPr lang="en-US" sz="3200" b="1" dirty="0" smtClean="0">
              <a:solidFill>
                <a:srgbClr val="000000"/>
              </a:solidFill>
              <a:latin typeface="Times New Roman"/>
              <a:cs typeface="Times New Roman"/>
            </a:endParaRPr>
          </a:p>
        </p:txBody>
      </p:sp>
      <p:grpSp>
        <p:nvGrpSpPr>
          <p:cNvPr id="12" name="Group 11"/>
          <p:cNvGrpSpPr/>
          <p:nvPr/>
        </p:nvGrpSpPr>
        <p:grpSpPr>
          <a:xfrm>
            <a:off x="62007" y="165861"/>
            <a:ext cx="541209" cy="452517"/>
            <a:chOff x="230820" y="270791"/>
            <a:chExt cx="541209" cy="452517"/>
          </a:xfrm>
        </p:grpSpPr>
        <p:sp>
          <p:nvSpPr>
            <p:cNvPr id="13" name="Oval 12"/>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4" name="TextBox 13"/>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60" name="Group 59"/>
          <p:cNvGrpSpPr/>
          <p:nvPr/>
        </p:nvGrpSpPr>
        <p:grpSpPr>
          <a:xfrm>
            <a:off x="1263041" y="1646902"/>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641930" y="3956503"/>
              <a:ext cx="6307651" cy="2194378"/>
              <a:chOff x="614019" y="1727250"/>
              <a:chExt cx="6307651" cy="2194378"/>
            </a:xfrm>
          </p:grpSpPr>
          <p:sp>
            <p:nvSpPr>
              <p:cNvPr id="93" name="Rounded Rectangle 92"/>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94" name="TextBox 93"/>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5" name="TextBox 94"/>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6" name="Oval 95"/>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5400000">
                <a:off x="4604759" y="849056"/>
                <a:ext cx="181438" cy="4452384"/>
                <a:chOff x="1577376" y="-1989040"/>
                <a:chExt cx="181438" cy="4452384"/>
              </a:xfrm>
              <a:effectLst/>
            </p:grpSpPr>
            <p:sp>
              <p:nvSpPr>
                <p:cNvPr id="100" name="Oval 99"/>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2486762" y="3074663"/>
                <a:ext cx="1825139" cy="380184"/>
              </a:xfrm>
              <a:prstGeom prst="rect">
                <a:avLst/>
              </a:prstGeom>
              <a:noFill/>
            </p:spPr>
            <p:txBody>
              <a:bodyPr wrap="none" rtlCol="0">
                <a:spAutoFit/>
              </a:bodyPr>
              <a:lstStyle/>
              <a:p>
                <a:r>
                  <a:rPr lang="en-US" sz="1400" dirty="0" smtClean="0">
                    <a:latin typeface="Courier New"/>
                    <a:cs typeface="Courier New"/>
                  </a:rPr>
                  <a:t>192.168.1.10</a:t>
                </a:r>
                <a:endParaRPr lang="en-US" sz="1400" dirty="0" smtClean="0">
                  <a:latin typeface="Courier New"/>
                  <a:cs typeface="Courier New"/>
                </a:endParaRPr>
              </a:p>
            </p:txBody>
          </p:sp>
          <p:sp>
            <p:nvSpPr>
              <p:cNvPr id="99" name="TextBox 98"/>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64" name="Group 63"/>
            <p:cNvGrpSpPr/>
            <p:nvPr/>
          </p:nvGrpSpPr>
          <p:grpSpPr>
            <a:xfrm flipH="1">
              <a:off x="4926019" y="3984417"/>
              <a:ext cx="3639115" cy="2166464"/>
              <a:chOff x="608355" y="1755164"/>
              <a:chExt cx="3639115" cy="2166464"/>
            </a:xfrm>
          </p:grpSpPr>
          <p:sp>
            <p:nvSpPr>
              <p:cNvPr id="86" name="Rounded Rectangle 85"/>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87" name="TextBox 86"/>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8" name="TextBox 87"/>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89" name="Oval 8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422331" y="3098524"/>
                <a:ext cx="1825139" cy="380184"/>
              </a:xfrm>
              <a:prstGeom prst="rect">
                <a:avLst/>
              </a:prstGeom>
              <a:noFill/>
            </p:spPr>
            <p:txBody>
              <a:bodyPr wrap="none" rtlCol="0">
                <a:spAutoFit/>
              </a:bodyPr>
              <a:lstStyle/>
              <a:p>
                <a:r>
                  <a:rPr lang="en-US" sz="1400" dirty="0">
                    <a:latin typeface="Courier New"/>
                    <a:cs typeface="Courier New"/>
                  </a:rPr>
                  <a:t>192.168.1.11</a:t>
                </a:r>
                <a:endParaRPr lang="en-US" sz="1400" dirty="0">
                  <a:latin typeface="Courier New"/>
                  <a:cs typeface="Courier New"/>
                </a:endParaRPr>
              </a:p>
            </p:txBody>
          </p:sp>
          <p:sp>
            <p:nvSpPr>
              <p:cNvPr id="92" name="TextBox 91"/>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65" name="TextBox 64"/>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66" name="TextBox 65"/>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67" name="Freeform 6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70" name="TextBox 6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71" name="Cloud 7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7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p:nvPr/>
          </p:nvGrpSpPr>
          <p:grpSpPr>
            <a:xfrm>
              <a:off x="614019" y="2888062"/>
              <a:ext cx="7939413" cy="558784"/>
              <a:chOff x="530289" y="2868126"/>
              <a:chExt cx="7939413" cy="558784"/>
            </a:xfrm>
          </p:grpSpPr>
          <p:sp>
            <p:nvSpPr>
              <p:cNvPr id="84" name="Rounded Rectangle 8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85" name="Oval 84"/>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Oval 7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4171316" y="4442600"/>
              <a:ext cx="900225" cy="1730418"/>
              <a:chOff x="4143405" y="4592890"/>
              <a:chExt cx="900225" cy="1730418"/>
            </a:xfrm>
          </p:grpSpPr>
          <p:sp>
            <p:nvSpPr>
              <p:cNvPr id="81" name="Rounded Rectangle 80"/>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82" name="Oval 81"/>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1243101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359" y="152936"/>
            <a:ext cx="4182204" cy="6556284"/>
          </a:xfrm>
          <a:ln w="19050" cmpd="sng">
            <a:solidFill>
              <a:schemeClr val="bg1">
                <a:lumMod val="75000"/>
              </a:schemeClr>
            </a:solidFill>
          </a:ln>
        </p:spPr>
        <p:txBody>
          <a:bodyPr>
            <a:normAutofit/>
          </a:body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smtClean="0">
                <a:solidFill>
                  <a:schemeClr val="bg1">
                    <a:lumMod val="75000"/>
                  </a:schemeClr>
                </a:solidFill>
                <a:latin typeface="Courier New"/>
                <a:cs typeface="Courier New"/>
              </a:rPr>
              <a:t>$ </a:t>
            </a:r>
            <a:r>
              <a:rPr lang="en-US" sz="1600" dirty="0" err="1" smtClean="0">
                <a:solidFill>
                  <a:schemeClr val="bg1">
                    <a:lumMod val="75000"/>
                  </a:schemeClr>
                </a:solidFill>
                <a:latin typeface="Courier New"/>
                <a:cs typeface="Courier New"/>
              </a:rPr>
              <a:t>sudo</a:t>
            </a:r>
            <a:r>
              <a:rPr lang="en-US" sz="1600" dirty="0" smtClean="0">
                <a:solidFill>
                  <a:schemeClr val="bg1">
                    <a:lumMod val="75000"/>
                  </a:schemeClr>
                </a:solidFill>
                <a:latin typeface="Courier New"/>
                <a:cs typeface="Courier New"/>
              </a:rPr>
              <a:t> apt-get install </a:t>
            </a:r>
            <a:r>
              <a:rPr lang="en-US" sz="1600" dirty="0" err="1" smtClean="0">
                <a:solidFill>
                  <a:schemeClr val="bg1">
                    <a:lumMod val="75000"/>
                  </a:schemeClr>
                </a:solidFill>
                <a:latin typeface="Courier New"/>
                <a:cs typeface="Courier New"/>
              </a:rPr>
              <a:t>iperf</a:t>
            </a:r>
            <a:r>
              <a:rPr lang="en-US" sz="1600" dirty="0" smtClean="0">
                <a:solidFill>
                  <a:schemeClr val="bg1">
                    <a:lumMod val="75000"/>
                  </a:schemeClr>
                </a:solidFill>
                <a:latin typeface="Courier New"/>
                <a:cs typeface="Courier New"/>
              </a:rPr>
              <a:t> </a:t>
            </a:r>
            <a:endParaRPr lang="en-US" sz="1600" dirty="0" smtClean="0">
              <a:latin typeface="Courier New"/>
              <a:cs typeface="Courier New"/>
            </a:endParaRPr>
          </a:p>
          <a:p>
            <a:pPr marL="0" indent="0">
              <a:buNone/>
            </a:pPr>
            <a:r>
              <a:rPr lang="en-US" sz="1600" dirty="0" smtClean="0">
                <a:latin typeface="Courier New"/>
                <a:cs typeface="Courier New"/>
              </a:rPr>
              <a:t>$ hash</a:t>
            </a:r>
            <a:endParaRPr lang="en-US" sz="1600" dirty="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r>
              <a:rPr lang="en-US" sz="1600" dirty="0" smtClean="0">
                <a:latin typeface="Courier New"/>
                <a:cs typeface="Courier New"/>
              </a:rPr>
              <a:t># server </a:t>
            </a:r>
            <a:r>
              <a:rPr lang="en-US" sz="1600" dirty="0">
                <a:latin typeface="Courier New"/>
                <a:cs typeface="Courier New"/>
              </a:rPr>
              <a:t>data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f</a:t>
            </a:r>
          </a:p>
          <a:p>
            <a:pPr marL="0" indent="0">
              <a:buNone/>
            </a:pPr>
            <a:r>
              <a:rPr lang="en-US" sz="1600" dirty="0" smtClean="0">
                <a:latin typeface="Courier New"/>
                <a:cs typeface="Courier New"/>
              </a:rPr>
              <a:t>$ </a:t>
            </a:r>
            <a:r>
              <a:rPr lang="en-US" sz="1600" dirty="0" err="1" smtClean="0">
                <a:latin typeface="Courier New"/>
                <a:cs typeface="Courier New"/>
              </a:rPr>
              <a:t>iperf</a:t>
            </a:r>
            <a:r>
              <a:rPr lang="en-US" sz="1600" dirty="0" smtClean="0">
                <a:latin typeface="Courier New"/>
                <a:cs typeface="Courier New"/>
              </a:rPr>
              <a:t> –c </a:t>
            </a:r>
            <a:r>
              <a:rPr lang="en-US" sz="1600" dirty="0">
                <a:latin typeface="Courier New"/>
                <a:cs typeface="Courier New"/>
              </a:rPr>
              <a:t>192.168.1.11</a:t>
            </a:r>
            <a:r>
              <a:rPr lang="en-US" sz="1600" b="1" dirty="0" smtClean="0">
                <a:latin typeface="Courier New"/>
                <a:cs typeface="Courier New"/>
              </a:rPr>
              <a:t> </a:t>
            </a:r>
            <a:endParaRPr lang="en-US" sz="1600" b="1" dirty="0" smtClean="0">
              <a:latin typeface="Courier New"/>
              <a:cs typeface="Courier New"/>
            </a:endParaRPr>
          </a:p>
          <a:p>
            <a:pPr marL="0" indent="0">
              <a:buNone/>
            </a:pPr>
            <a:r>
              <a:rPr lang="en-US" sz="1600" dirty="0" smtClean="0">
                <a:latin typeface="Courier New"/>
                <a:cs typeface="Courier New"/>
              </a:rPr>
              <a:t>…</a:t>
            </a:r>
            <a:endParaRPr lang="en-US" sz="1600" b="1" dirty="0" smtClean="0">
              <a:latin typeface="Courier New"/>
              <a:cs typeface="Courier New"/>
            </a:endParaRPr>
          </a:p>
          <a:p>
            <a:pPr marL="0" indent="0">
              <a:buNone/>
            </a:pPr>
            <a:endParaRPr lang="en-US" sz="1600" b="1" dirty="0" smtClean="0">
              <a:latin typeface="Courier New"/>
              <a:cs typeface="Courier New"/>
            </a:endParaRPr>
          </a:p>
          <a:p>
            <a:pPr marL="0" indent="0">
              <a:buNone/>
            </a:pPr>
            <a:endParaRPr lang="en-US" sz="1600" b="1" dirty="0">
              <a:latin typeface="Courier New"/>
              <a:cs typeface="Courier New"/>
            </a:endParaRPr>
          </a:p>
          <a:p>
            <a:pPr marL="0" indent="0">
              <a:buNone/>
            </a:pPr>
            <a:endParaRPr lang="en-US" sz="1600" b="1" dirty="0" smtClean="0">
              <a:latin typeface="Courier New"/>
              <a:cs typeface="Courier New"/>
            </a:endParaRPr>
          </a:p>
          <a:p>
            <a:pPr marL="0" indent="0">
              <a:buNone/>
            </a:pPr>
            <a:endParaRPr lang="en-US" sz="1600" b="1" dirty="0" smtClean="0">
              <a:latin typeface="Courier New"/>
              <a:cs typeface="Courier New"/>
            </a:endParaRPr>
          </a:p>
          <a:p>
            <a:pPr marL="0" indent="0">
              <a:buNone/>
            </a:pPr>
            <a:r>
              <a:rPr lang="en-US" sz="1600" dirty="0">
                <a:latin typeface="Courier New"/>
                <a:cs typeface="Courier New"/>
              </a:rPr>
              <a:t># </a:t>
            </a:r>
            <a:r>
              <a:rPr lang="en-US" sz="1600" dirty="0" smtClean="0">
                <a:latin typeface="Courier New"/>
                <a:cs typeface="Courier New"/>
              </a:rPr>
              <a:t>server </a:t>
            </a:r>
            <a:r>
              <a:rPr lang="en-US" sz="1600" dirty="0">
                <a:latin typeface="Courier New"/>
                <a:cs typeface="Courier New"/>
              </a:rPr>
              <a:t>ctrl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f</a:t>
            </a:r>
            <a:endParaRPr lang="en-US" sz="1600" b="1" dirty="0" smtClean="0">
              <a:latin typeface="Courier New"/>
              <a:cs typeface="Courier New"/>
            </a:endParaRPr>
          </a:p>
          <a:p>
            <a:pPr marL="0" indent="0">
              <a:buNone/>
            </a:pPr>
            <a:r>
              <a:rPr lang="en-US" sz="1600" dirty="0">
                <a:latin typeface="Courier New"/>
                <a:cs typeface="Courier New"/>
              </a:rPr>
              <a:t>$ </a:t>
            </a:r>
            <a:r>
              <a:rPr lang="en-US" sz="1600" dirty="0" err="1" smtClean="0">
                <a:latin typeface="Courier New"/>
                <a:cs typeface="Courier New"/>
              </a:rPr>
              <a:t>iperf</a:t>
            </a:r>
            <a:r>
              <a:rPr lang="en-US" sz="1600" dirty="0" smtClean="0">
                <a:latin typeface="Courier New"/>
                <a:cs typeface="Courier New"/>
              </a:rPr>
              <a:t> </a:t>
            </a:r>
            <a:r>
              <a:rPr lang="en-US" sz="1600" dirty="0">
                <a:latin typeface="Courier New"/>
                <a:cs typeface="Courier New"/>
              </a:rPr>
              <a:t>–c </a:t>
            </a:r>
            <a:r>
              <a:rPr lang="en-US" sz="1600" b="1" dirty="0" smtClean="0">
                <a:latin typeface="Courier New"/>
                <a:cs typeface="Courier New"/>
              </a:rPr>
              <a:t>172.17.2.4</a:t>
            </a:r>
          </a:p>
          <a:p>
            <a:pPr marL="0" indent="0">
              <a:buNone/>
            </a:pPr>
            <a:r>
              <a:rPr lang="en-US" sz="1600" dirty="0">
                <a:latin typeface="Courier New"/>
                <a:cs typeface="Courier New"/>
              </a:rPr>
              <a:t>…</a:t>
            </a:r>
          </a:p>
          <a:p>
            <a:pPr marL="0" indent="0">
              <a:buNone/>
            </a:pPr>
            <a:endParaRPr lang="en-US" sz="2000" b="1" dirty="0">
              <a:latin typeface="Courier New"/>
              <a:cs typeface="Courier New"/>
            </a:endParaRPr>
          </a:p>
          <a:p>
            <a:pPr marL="0" indent="0">
              <a:buNone/>
            </a:pPr>
            <a:endParaRPr lang="en-US" sz="2000" dirty="0" smtClean="0">
              <a:latin typeface="Courier New"/>
              <a:cs typeface="Courier New"/>
            </a:endParaRPr>
          </a:p>
        </p:txBody>
      </p:sp>
      <p:sp>
        <p:nvSpPr>
          <p:cNvPr id="8" name="Content Placeholder 4"/>
          <p:cNvSpPr txBox="1">
            <a:spLocks/>
          </p:cNvSpPr>
          <p:nvPr/>
        </p:nvSpPr>
        <p:spPr>
          <a:xfrm>
            <a:off x="4766787" y="152936"/>
            <a:ext cx="4182204" cy="6556284"/>
          </a:xfrm>
          <a:prstGeom prst="rect">
            <a:avLst/>
          </a:prstGeom>
          <a:solidFill>
            <a:srgbClr val="000000"/>
          </a:solidFill>
          <a:ln w="19050" cmpd="sng">
            <a:solidFill>
              <a:schemeClr val="bg1">
                <a:lumMod val="75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smtClean="0">
                <a:solidFill>
                  <a:schemeClr val="bg1">
                    <a:lumMod val="75000"/>
                  </a:schemeClr>
                </a:solidFill>
                <a:latin typeface="Courier New"/>
                <a:cs typeface="Courier New"/>
              </a:rPr>
              <a:t>$ </a:t>
            </a:r>
            <a:r>
              <a:rPr lang="en-US" sz="1600" dirty="0" err="1">
                <a:solidFill>
                  <a:schemeClr val="bg1">
                    <a:lumMod val="75000"/>
                  </a:schemeClr>
                </a:solidFill>
                <a:latin typeface="Courier New"/>
                <a:cs typeface="Courier New"/>
              </a:rPr>
              <a:t>sudo</a:t>
            </a:r>
            <a:r>
              <a:rPr lang="en-US" sz="1600" dirty="0">
                <a:solidFill>
                  <a:schemeClr val="bg1">
                    <a:lumMod val="75000"/>
                  </a:schemeClr>
                </a:solidFill>
                <a:latin typeface="Courier New"/>
                <a:cs typeface="Courier New"/>
              </a:rPr>
              <a:t> apt-get install </a:t>
            </a:r>
            <a:r>
              <a:rPr lang="en-US" sz="1600" dirty="0" err="1">
                <a:solidFill>
                  <a:schemeClr val="bg1">
                    <a:lumMod val="75000"/>
                  </a:schemeClr>
                </a:solidFill>
                <a:latin typeface="Courier New"/>
                <a:cs typeface="Courier New"/>
              </a:rPr>
              <a:t>iperf</a:t>
            </a:r>
            <a:r>
              <a:rPr lang="en-US" sz="1600" dirty="0">
                <a:solidFill>
                  <a:schemeClr val="bg1">
                    <a:lumMod val="75000"/>
                  </a:schemeClr>
                </a:solidFill>
                <a:latin typeface="Courier New"/>
                <a:cs typeface="Courier New"/>
              </a:rPr>
              <a:t> </a:t>
            </a:r>
            <a:endParaRPr lang="en-US" sz="1600" dirty="0">
              <a:latin typeface="Courier New"/>
              <a:cs typeface="Courier New"/>
            </a:endParaRPr>
          </a:p>
          <a:p>
            <a:pPr marL="0" indent="0">
              <a:spcBef>
                <a:spcPts val="0"/>
              </a:spcBef>
              <a:buNone/>
            </a:pPr>
            <a:r>
              <a:rPr lang="en-US" sz="1600" dirty="0">
                <a:solidFill>
                  <a:srgbClr val="4BACC6"/>
                </a:solidFill>
                <a:latin typeface="Courier New"/>
                <a:cs typeface="Courier New"/>
              </a:rPr>
              <a:t>$ </a:t>
            </a:r>
            <a:r>
              <a:rPr lang="en-US" sz="1600" dirty="0" smtClean="0">
                <a:solidFill>
                  <a:srgbClr val="4BACC6"/>
                </a:solidFill>
                <a:latin typeface="Courier New"/>
                <a:cs typeface="Courier New"/>
              </a:rPr>
              <a:t>hash</a:t>
            </a:r>
            <a:endParaRPr lang="en-US" sz="1600" dirty="0">
              <a:solidFill>
                <a:srgbClr val="4BACC6"/>
              </a:solidFill>
              <a:latin typeface="Courier New"/>
              <a:cs typeface="Courier New"/>
            </a:endParaRPr>
          </a:p>
          <a:p>
            <a:pPr marL="0" indent="0">
              <a:spcBef>
                <a:spcPts val="0"/>
              </a:spcBef>
              <a:buNone/>
            </a:pPr>
            <a:endParaRPr lang="en-US" sz="1600" dirty="0" smtClean="0">
              <a:solidFill>
                <a:srgbClr val="4BACC6"/>
              </a:solidFill>
              <a:latin typeface="Courier New"/>
              <a:cs typeface="Courier New"/>
            </a:endParaRPr>
          </a:p>
          <a:p>
            <a:pPr marL="0" indent="0">
              <a:spcBef>
                <a:spcPts val="0"/>
              </a:spcBef>
              <a:buNone/>
            </a:pPr>
            <a:endParaRPr lang="en-US" sz="1600" dirty="0" smtClean="0">
              <a:solidFill>
                <a:srgbClr val="4BACC6"/>
              </a:solidFill>
              <a:latin typeface="Courier New"/>
              <a:cs typeface="Courier New"/>
            </a:endParaRPr>
          </a:p>
          <a:p>
            <a:pPr marL="0" indent="0">
              <a:spcBef>
                <a:spcPts val="0"/>
              </a:spcBef>
              <a:buNone/>
            </a:pPr>
            <a:r>
              <a:rPr lang="en-US" sz="1600" dirty="0" smtClean="0">
                <a:solidFill>
                  <a:srgbClr val="4BACC6"/>
                </a:solidFill>
                <a:latin typeface="Courier New"/>
                <a:cs typeface="Courier New"/>
              </a:rPr>
              <a:t># start an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server</a:t>
            </a:r>
          </a:p>
          <a:p>
            <a:pPr marL="0" indent="0">
              <a:spcBef>
                <a:spcPts val="0"/>
              </a:spcBef>
              <a:buNone/>
            </a:pPr>
            <a:r>
              <a:rPr lang="en-US" sz="1600" dirty="0" smtClean="0">
                <a:solidFill>
                  <a:srgbClr val="4BACC6"/>
                </a:solidFill>
                <a:latin typeface="Courier New"/>
                <a:cs typeface="Courier New"/>
              </a:rPr>
              <a:t>$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a:t>
            </a:r>
          </a:p>
        </p:txBody>
      </p:sp>
      <p:pic>
        <p:nvPicPr>
          <p:cNvPr id="25" name="Picture 24"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25" y="5665980"/>
            <a:ext cx="1589752" cy="1362456"/>
          </a:xfrm>
          <a:prstGeom prst="rect">
            <a:avLst/>
          </a:prstGeom>
        </p:spPr>
      </p:pic>
      <p:sp>
        <p:nvSpPr>
          <p:cNvPr id="26" name="TextBox 25"/>
          <p:cNvSpPr txBox="1"/>
          <p:nvPr/>
        </p:nvSpPr>
        <p:spPr>
          <a:xfrm>
            <a:off x="7543175" y="5837591"/>
            <a:ext cx="1210113" cy="353943"/>
          </a:xfrm>
          <a:prstGeom prst="rect">
            <a:avLst/>
          </a:prstGeom>
          <a:noFill/>
        </p:spPr>
        <p:txBody>
          <a:bodyPr wrap="square" rtlCol="0">
            <a:spAutoFit/>
          </a:bodyPr>
          <a:lstStyle/>
          <a:p>
            <a:pPr algn="ctr"/>
            <a:r>
              <a:rPr lang="en-US" sz="1700" dirty="0" err="1" smtClean="0">
                <a:solidFill>
                  <a:schemeClr val="bg1"/>
                </a:solidFill>
              </a:rPr>
              <a:t>NodeB</a:t>
            </a:r>
            <a:endParaRPr lang="en-US" sz="1700" dirty="0" smtClean="0">
              <a:solidFill>
                <a:schemeClr val="bg1"/>
              </a:solidFill>
            </a:endParaRPr>
          </a:p>
        </p:txBody>
      </p:sp>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4033" y="5608295"/>
            <a:ext cx="1584287" cy="1357773"/>
          </a:xfrm>
          <a:prstGeom prst="rect">
            <a:avLst/>
          </a:prstGeom>
        </p:spPr>
      </p:pic>
      <p:sp>
        <p:nvSpPr>
          <p:cNvPr id="28" name="TextBox 27"/>
          <p:cNvSpPr txBox="1"/>
          <p:nvPr/>
        </p:nvSpPr>
        <p:spPr>
          <a:xfrm>
            <a:off x="3361956" y="5769738"/>
            <a:ext cx="965894"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0" name="Group 9"/>
          <p:cNvGrpSpPr/>
          <p:nvPr/>
        </p:nvGrpSpPr>
        <p:grpSpPr>
          <a:xfrm>
            <a:off x="4313166" y="36495"/>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Tree>
    <p:extLst>
      <p:ext uri="{BB962C8B-B14F-4D97-AF65-F5344CB8AC3E}">
        <p14:creationId xmlns:p14="http://schemas.microsoft.com/office/powerpoint/2010/main" val="28775439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86476" y="489012"/>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
        <p:nvSpPr>
          <p:cNvPr id="4" name="TextBox 3"/>
          <p:cNvSpPr txBox="1"/>
          <p:nvPr/>
        </p:nvSpPr>
        <p:spPr>
          <a:xfrm>
            <a:off x="530000" y="64288"/>
            <a:ext cx="9089208" cy="1077218"/>
          </a:xfrm>
          <a:prstGeom prst="rect">
            <a:avLst/>
          </a:prstGeom>
          <a:noFill/>
        </p:spPr>
        <p:txBody>
          <a:bodyPr wrap="none" rtlCol="0">
            <a:spAutoFit/>
          </a:bodyPr>
          <a:lstStyle/>
          <a:p>
            <a:r>
              <a:rPr lang="en-US" sz="3100" i="1" dirty="0" smtClean="0"/>
              <a:t>What is the bandwidth of the </a:t>
            </a:r>
            <a:r>
              <a:rPr lang="en-US" sz="3100" b="1" i="1" dirty="0" smtClean="0">
                <a:solidFill>
                  <a:schemeClr val="accent1"/>
                </a:solidFill>
              </a:rPr>
              <a:t>data</a:t>
            </a:r>
            <a:r>
              <a:rPr lang="en-US" sz="3100" i="1" dirty="0" smtClean="0"/>
              <a:t> link? Why?</a:t>
            </a:r>
            <a:endParaRPr lang="en-US" sz="3100" i="1" dirty="0"/>
          </a:p>
          <a:p>
            <a:r>
              <a:rPr lang="en-US" sz="3100" i="1" dirty="0" smtClean="0"/>
              <a:t>What is the bandwidth of the </a:t>
            </a:r>
            <a:r>
              <a:rPr lang="en-US" sz="3100" b="1" i="1" dirty="0" smtClean="0">
                <a:solidFill>
                  <a:schemeClr val="accent4"/>
                </a:solidFill>
              </a:rPr>
              <a:t>control</a:t>
            </a:r>
            <a:r>
              <a:rPr lang="en-US" sz="3100" i="1" dirty="0" smtClean="0"/>
              <a:t> link? Why?</a:t>
            </a:r>
            <a:endParaRPr lang="en-US" sz="31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3" name="Straight Arrow Connector 2"/>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2296655" y="3939772"/>
            <a:ext cx="4832472" cy="804836"/>
            <a:chOff x="2296655" y="3981643"/>
            <a:chExt cx="4832472" cy="804836"/>
          </a:xfrm>
          <a:effectLst/>
        </p:grpSpPr>
        <p:cxnSp>
          <p:nvCxnSpPr>
            <p:cNvPr id="51" name="Straight Arrow Connector 50"/>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0982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2" name="TextBox 51"/>
          <p:cNvSpPr txBox="1"/>
          <p:nvPr/>
        </p:nvSpPr>
        <p:spPr>
          <a:xfrm>
            <a:off x="208556" y="2476433"/>
            <a:ext cx="8733859" cy="769441"/>
          </a:xfrm>
          <a:prstGeom prst="rect">
            <a:avLst/>
          </a:prstGeom>
          <a:noFill/>
        </p:spPr>
        <p:txBody>
          <a:bodyPr wrap="square" rtlCol="0">
            <a:spAutoFit/>
          </a:bodyPr>
          <a:lstStyle/>
          <a:p>
            <a:pPr algn="ctr"/>
            <a:r>
              <a:rPr lang="en-US" sz="4400" b="1" i="1" dirty="0" smtClean="0"/>
              <a:t>Demo here</a:t>
            </a:r>
          </a:p>
        </p:txBody>
      </p:sp>
    </p:spTree>
    <p:extLst>
      <p:ext uri="{BB962C8B-B14F-4D97-AF65-F5344CB8AC3E}">
        <p14:creationId xmlns:p14="http://schemas.microsoft.com/office/powerpoint/2010/main" val="4185630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86476" y="489012"/>
            <a:ext cx="541209" cy="452517"/>
            <a:chOff x="230820" y="270791"/>
            <a:chExt cx="541209" cy="452517"/>
          </a:xfrm>
        </p:grpSpPr>
        <p:sp>
          <p:nvSpPr>
            <p:cNvPr id="4" name="Oval 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5" name="TextBox 4"/>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
        <p:nvSpPr>
          <p:cNvPr id="6" name="TextBox 5"/>
          <p:cNvSpPr txBox="1"/>
          <p:nvPr/>
        </p:nvSpPr>
        <p:spPr>
          <a:xfrm>
            <a:off x="627685" y="397542"/>
            <a:ext cx="3332314" cy="569387"/>
          </a:xfrm>
          <a:prstGeom prst="rect">
            <a:avLst/>
          </a:prstGeom>
          <a:noFill/>
        </p:spPr>
        <p:txBody>
          <a:bodyPr wrap="none" rtlCol="0">
            <a:spAutoFit/>
          </a:bodyPr>
          <a:lstStyle/>
          <a:p>
            <a:r>
              <a:rPr lang="en-US" sz="3100" i="1" dirty="0" smtClean="0"/>
              <a:t>Configure routing</a:t>
            </a:r>
            <a:endParaRPr lang="en-US" sz="3100" i="1" dirty="0"/>
          </a:p>
        </p:txBody>
      </p:sp>
      <p:grpSp>
        <p:nvGrpSpPr>
          <p:cNvPr id="12" name="Group 11"/>
          <p:cNvGrpSpPr/>
          <p:nvPr/>
        </p:nvGrpSpPr>
        <p:grpSpPr>
          <a:xfrm>
            <a:off x="1117600" y="966929"/>
            <a:ext cx="7251700" cy="5524500"/>
            <a:chOff x="939800" y="1250950"/>
            <a:chExt cx="7251700" cy="5524500"/>
          </a:xfrm>
        </p:grpSpPr>
        <p:pic>
          <p:nvPicPr>
            <p:cNvPr id="13" name="Picture 12"/>
            <p:cNvPicPr>
              <a:picLocks noChangeAspect="1"/>
            </p:cNvPicPr>
            <p:nvPr/>
          </p:nvPicPr>
          <p:blipFill>
            <a:blip r:embed="rId3"/>
            <a:stretch>
              <a:fillRect/>
            </a:stretch>
          </p:blipFill>
          <p:spPr>
            <a:xfrm>
              <a:off x="939800" y="1250950"/>
              <a:ext cx="7251700" cy="5524500"/>
            </a:xfrm>
            <a:prstGeom prst="rect">
              <a:avLst/>
            </a:prstGeom>
          </p:spPr>
        </p:pic>
        <p:sp>
          <p:nvSpPr>
            <p:cNvPr id="14" name="TextBox 13"/>
            <p:cNvSpPr txBox="1"/>
            <p:nvPr/>
          </p:nvSpPr>
          <p:spPr>
            <a:xfrm>
              <a:off x="2973917" y="167185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15" name="TextBox 14"/>
            <p:cNvSpPr txBox="1"/>
            <p:nvPr/>
          </p:nvSpPr>
          <p:spPr>
            <a:xfrm>
              <a:off x="5469467" y="541200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grpSp>
    </p:spTree>
    <p:extLst>
      <p:ext uri="{BB962C8B-B14F-4D97-AF65-F5344CB8AC3E}">
        <p14:creationId xmlns:p14="http://schemas.microsoft.com/office/powerpoint/2010/main" val="19170899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86476" y="489012"/>
            <a:ext cx="541209" cy="452517"/>
            <a:chOff x="230820" y="270791"/>
            <a:chExt cx="541209" cy="452517"/>
          </a:xfrm>
        </p:grpSpPr>
        <p:sp>
          <p:nvSpPr>
            <p:cNvPr id="4" name="Oval 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5" name="TextBox 4"/>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
        <p:nvSpPr>
          <p:cNvPr id="6" name="TextBox 5"/>
          <p:cNvSpPr txBox="1"/>
          <p:nvPr/>
        </p:nvSpPr>
        <p:spPr>
          <a:xfrm>
            <a:off x="627685" y="397542"/>
            <a:ext cx="4392757" cy="569387"/>
          </a:xfrm>
          <a:prstGeom prst="rect">
            <a:avLst/>
          </a:prstGeom>
          <a:noFill/>
        </p:spPr>
        <p:txBody>
          <a:bodyPr wrap="none" rtlCol="0">
            <a:spAutoFit/>
          </a:bodyPr>
          <a:lstStyle/>
          <a:p>
            <a:r>
              <a:rPr lang="en-US" sz="3100" i="1" dirty="0" smtClean="0"/>
              <a:t>Configure a static route</a:t>
            </a:r>
            <a:endParaRPr lang="en-US" sz="3100" i="1" dirty="0"/>
          </a:p>
        </p:txBody>
      </p:sp>
      <p:sp>
        <p:nvSpPr>
          <p:cNvPr id="2" name="TextBox 1"/>
          <p:cNvSpPr txBox="1"/>
          <p:nvPr/>
        </p:nvSpPr>
        <p:spPr>
          <a:xfrm>
            <a:off x="462585" y="1172844"/>
            <a:ext cx="8341321" cy="707886"/>
          </a:xfrm>
          <a:prstGeom prst="rect">
            <a:avLst/>
          </a:prstGeom>
          <a:noFill/>
        </p:spPr>
        <p:txBody>
          <a:bodyPr wrap="none" rtlCol="0">
            <a:spAutoFit/>
          </a:bodyPr>
          <a:lstStyle/>
          <a:p>
            <a:r>
              <a:rPr lang="sv-SE" sz="2000" dirty="0" smtClean="0">
                <a:latin typeface="Courier New"/>
                <a:cs typeface="Courier New"/>
              </a:rPr>
              <a:t>route </a:t>
            </a:r>
            <a:r>
              <a:rPr lang="sv-SE" sz="2000" dirty="0" err="1">
                <a:latin typeface="Courier New"/>
                <a:cs typeface="Courier New"/>
              </a:rPr>
              <a:t>add</a:t>
            </a:r>
            <a:r>
              <a:rPr lang="sv-SE" sz="2000" dirty="0">
                <a:latin typeface="Courier New"/>
                <a:cs typeface="Courier New"/>
              </a:rPr>
              <a:t> -</a:t>
            </a:r>
            <a:r>
              <a:rPr lang="sv-SE" sz="2000" dirty="0" err="1">
                <a:latin typeface="Courier New"/>
                <a:cs typeface="Courier New"/>
              </a:rPr>
              <a:t>net</a:t>
            </a:r>
            <a:r>
              <a:rPr lang="sv-SE" sz="2000" dirty="0">
                <a:latin typeface="Courier New"/>
                <a:cs typeface="Courier New"/>
              </a:rPr>
              <a:t> 192.168.1.0 </a:t>
            </a:r>
            <a:r>
              <a:rPr lang="sv-SE" sz="2000" dirty="0" err="1">
                <a:latin typeface="Courier New"/>
                <a:cs typeface="Courier New"/>
              </a:rPr>
              <a:t>netmask</a:t>
            </a:r>
            <a:r>
              <a:rPr lang="sv-SE" sz="2000" dirty="0">
                <a:latin typeface="Courier New"/>
                <a:cs typeface="Courier New"/>
              </a:rPr>
              <a:t> 255.255.255.0 </a:t>
            </a:r>
            <a:endParaRPr lang="sv-SE" sz="2000" dirty="0" smtClean="0">
              <a:latin typeface="Courier New"/>
              <a:cs typeface="Courier New"/>
            </a:endParaRPr>
          </a:p>
          <a:p>
            <a:r>
              <a:rPr lang="sv-SE" sz="2000" dirty="0">
                <a:latin typeface="Courier New"/>
                <a:cs typeface="Courier New"/>
              </a:rPr>
              <a:t>	</a:t>
            </a:r>
            <a:r>
              <a:rPr lang="sv-SE" sz="2000" dirty="0" smtClean="0">
                <a:latin typeface="Courier New"/>
                <a:cs typeface="Courier New"/>
              </a:rPr>
              <a:t>									</a:t>
            </a:r>
            <a:r>
              <a:rPr lang="sv-SE" sz="2000" dirty="0" err="1" smtClean="0">
                <a:latin typeface="Courier New"/>
                <a:cs typeface="Courier New"/>
              </a:rPr>
              <a:t>gw</a:t>
            </a:r>
            <a:r>
              <a:rPr lang="sv-SE" sz="2000" dirty="0" smtClean="0">
                <a:latin typeface="Courier New"/>
                <a:cs typeface="Courier New"/>
              </a:rPr>
              <a:t> </a:t>
            </a:r>
            <a:r>
              <a:rPr lang="sv-SE" sz="2000" dirty="0">
                <a:latin typeface="Courier New"/>
                <a:cs typeface="Courier New"/>
              </a:rPr>
              <a:t>192.168.1.1 </a:t>
            </a:r>
            <a:r>
              <a:rPr lang="sv-SE" sz="2000" dirty="0" err="1">
                <a:latin typeface="Courier New"/>
                <a:cs typeface="Courier New"/>
              </a:rPr>
              <a:t>dev</a:t>
            </a:r>
            <a:r>
              <a:rPr lang="sv-SE" sz="2000" dirty="0">
                <a:latin typeface="Courier New"/>
                <a:cs typeface="Courier New"/>
              </a:rPr>
              <a:t> eth0 </a:t>
            </a:r>
            <a:endParaRPr lang="en-US" sz="2000" dirty="0">
              <a:latin typeface="Courier New"/>
              <a:cs typeface="Courier New"/>
            </a:endParaRPr>
          </a:p>
        </p:txBody>
      </p:sp>
      <p:graphicFrame>
        <p:nvGraphicFramePr>
          <p:cNvPr id="7" name="Table 6"/>
          <p:cNvGraphicFramePr>
            <a:graphicFrameLocks noGrp="1"/>
          </p:cNvGraphicFramePr>
          <p:nvPr>
            <p:extLst>
              <p:ext uri="{D42A27DB-BD31-4B8C-83A1-F6EECF244321}">
                <p14:modId xmlns:p14="http://schemas.microsoft.com/office/powerpoint/2010/main" val="2101423242"/>
              </p:ext>
            </p:extLst>
          </p:nvPr>
        </p:nvGraphicFramePr>
        <p:xfrm>
          <a:off x="1518041" y="2032000"/>
          <a:ext cx="6096000" cy="2931160"/>
        </p:xfrm>
        <a:graphic>
          <a:graphicData uri="http://schemas.openxmlformats.org/drawingml/2006/table">
            <a:tbl>
              <a:tblPr firstRow="1" bandRow="1">
                <a:tableStyleId>{2D5ABB26-0587-4C30-8999-92F81FD0307C}</a:tableStyleId>
              </a:tblPr>
              <a:tblGrid>
                <a:gridCol w="3048000"/>
                <a:gridCol w="3048000"/>
              </a:tblGrid>
              <a:tr h="370840">
                <a:tc gridSpan="2">
                  <a:txBody>
                    <a:bodyPr/>
                    <a:lstStyle/>
                    <a:p>
                      <a:r>
                        <a:rPr lang="en-US"/>
                        <a:t>In above command:</a:t>
                      </a:r>
                    </a:p>
                  </a:txBody>
                  <a:tcPr anchor="ctr">
                    <a:solidFill>
                      <a:schemeClr val="bg1"/>
                    </a:solidFill>
                  </a:tcPr>
                </a:tc>
                <a:tc hMerge="1">
                  <a:txBody>
                    <a:bodyPr/>
                    <a:lstStyle/>
                    <a:p>
                      <a:endParaRPr lang="en-US"/>
                    </a:p>
                  </a:txBody>
                  <a:tcPr/>
                </a:tc>
              </a:tr>
              <a:tr h="370840">
                <a:tc>
                  <a:txBody>
                    <a:bodyPr/>
                    <a:lstStyle/>
                    <a:p>
                      <a:r>
                        <a:rPr lang="en-US" dirty="0"/>
                        <a:t>add </a:t>
                      </a:r>
                    </a:p>
                  </a:txBody>
                  <a:tcPr anchor="ctr">
                    <a:solidFill>
                      <a:schemeClr val="bg1"/>
                    </a:solidFill>
                  </a:tcPr>
                </a:tc>
                <a:tc>
                  <a:txBody>
                    <a:bodyPr/>
                    <a:lstStyle/>
                    <a:p>
                      <a:r>
                        <a:rPr lang="en-US"/>
                        <a:t>-Indicates that the route is added to routing table.</a:t>
                      </a:r>
                    </a:p>
                  </a:txBody>
                  <a:tcPr anchor="ctr">
                    <a:solidFill>
                      <a:schemeClr val="bg1"/>
                    </a:solidFill>
                  </a:tcPr>
                </a:tc>
              </a:tr>
              <a:tr h="370840">
                <a:tc>
                  <a:txBody>
                    <a:bodyPr/>
                    <a:lstStyle/>
                    <a:p>
                      <a:r>
                        <a:rPr lang="en-US"/>
                        <a:t>-net </a:t>
                      </a:r>
                    </a:p>
                  </a:txBody>
                  <a:tcPr anchor="ctr">
                    <a:solidFill>
                      <a:schemeClr val="bg1"/>
                    </a:solidFill>
                  </a:tcPr>
                </a:tc>
                <a:tc>
                  <a:txBody>
                    <a:bodyPr/>
                    <a:lstStyle/>
                    <a:p>
                      <a:r>
                        <a:rPr lang="en-US"/>
                        <a:t>-Indicates that desination is a network.</a:t>
                      </a:r>
                    </a:p>
                  </a:txBody>
                  <a:tcPr anchor="ctr">
                    <a:solidFill>
                      <a:schemeClr val="bg1"/>
                    </a:solidFill>
                  </a:tcPr>
                </a:tc>
              </a:tr>
              <a:tr h="370840">
                <a:tc>
                  <a:txBody>
                    <a:bodyPr/>
                    <a:lstStyle/>
                    <a:p>
                      <a:r>
                        <a:rPr lang="en-US"/>
                        <a:t>192.168.0.1</a:t>
                      </a:r>
                    </a:p>
                  </a:txBody>
                  <a:tcPr anchor="ctr">
                    <a:solidFill>
                      <a:schemeClr val="bg1"/>
                    </a:solidFill>
                  </a:tcPr>
                </a:tc>
                <a:tc>
                  <a:txBody>
                    <a:bodyPr/>
                    <a:lstStyle/>
                    <a:p>
                      <a:r>
                        <a:rPr lang="en-US"/>
                        <a:t>-Indicates IP address of destination network.</a:t>
                      </a:r>
                    </a:p>
                  </a:txBody>
                  <a:tcPr anchor="ctr">
                    <a:solidFill>
                      <a:schemeClr val="bg1"/>
                    </a:solidFill>
                  </a:tcPr>
                </a:tc>
              </a:tr>
              <a:tr h="370840">
                <a:tc>
                  <a:txBody>
                    <a:bodyPr/>
                    <a:lstStyle/>
                    <a:p>
                      <a:r>
                        <a:rPr lang="en-US"/>
                        <a:t>netmask</a:t>
                      </a:r>
                    </a:p>
                  </a:txBody>
                  <a:tcPr anchor="ctr">
                    <a:solidFill>
                      <a:schemeClr val="bg1"/>
                    </a:solidFill>
                  </a:tcPr>
                </a:tc>
                <a:tc>
                  <a:txBody>
                    <a:bodyPr/>
                    <a:lstStyle/>
                    <a:p>
                      <a:r>
                        <a:rPr lang="en-US" dirty="0"/>
                        <a:t>-Indicates the </a:t>
                      </a:r>
                      <a:r>
                        <a:rPr lang="en-US" dirty="0" err="1"/>
                        <a:t>subnetmask</a:t>
                      </a:r>
                      <a:r>
                        <a:rPr lang="en-US" dirty="0"/>
                        <a:t> of destination network.</a:t>
                      </a:r>
                    </a:p>
                  </a:txBody>
                  <a:tcPr anchor="ctr">
                    <a:solidFill>
                      <a:schemeClr val="bg1"/>
                    </a:solidFill>
                  </a:tcPr>
                </a:tc>
              </a:tr>
            </a:tbl>
          </a:graphicData>
        </a:graphic>
      </p:graphicFrame>
      <p:sp>
        <p:nvSpPr>
          <p:cNvPr id="10" name="TextBox 9"/>
          <p:cNvSpPr txBox="1"/>
          <p:nvPr/>
        </p:nvSpPr>
        <p:spPr>
          <a:xfrm>
            <a:off x="1822841" y="6038334"/>
            <a:ext cx="7153224" cy="369332"/>
          </a:xfrm>
          <a:prstGeom prst="rect">
            <a:avLst/>
          </a:prstGeom>
          <a:noFill/>
        </p:spPr>
        <p:txBody>
          <a:bodyPr wrap="none" rtlCol="0">
            <a:spAutoFit/>
          </a:bodyPr>
          <a:lstStyle/>
          <a:p>
            <a:r>
              <a:rPr lang="en-US" dirty="0" smtClean="0"/>
              <a:t>From: </a:t>
            </a:r>
            <a:r>
              <a:rPr lang="en-US" i="1" dirty="0" smtClean="0"/>
              <a:t>https</a:t>
            </a:r>
            <a:r>
              <a:rPr lang="en-US" i="1" dirty="0"/>
              <a:t>://</a:t>
            </a:r>
            <a:r>
              <a:rPr lang="en-US" i="1" dirty="0" err="1"/>
              <a:t>www.hscripts.com</a:t>
            </a:r>
            <a:r>
              <a:rPr lang="en-US" i="1" dirty="0"/>
              <a:t>/tutorials/</a:t>
            </a:r>
            <a:r>
              <a:rPr lang="en-US" i="1" dirty="0" err="1"/>
              <a:t>linux</a:t>
            </a:r>
            <a:r>
              <a:rPr lang="en-US" i="1" dirty="0"/>
              <a:t>-commands/</a:t>
            </a:r>
            <a:r>
              <a:rPr lang="en-US" i="1" dirty="0" err="1"/>
              <a:t>route.html</a:t>
            </a:r>
            <a:endParaRPr lang="en-US" i="1" dirty="0"/>
          </a:p>
        </p:txBody>
      </p:sp>
      <p:sp>
        <p:nvSpPr>
          <p:cNvPr id="8" name="TextBox 7"/>
          <p:cNvSpPr txBox="1"/>
          <p:nvPr/>
        </p:nvSpPr>
        <p:spPr>
          <a:xfrm>
            <a:off x="578241" y="5597079"/>
            <a:ext cx="7249288" cy="369332"/>
          </a:xfrm>
          <a:prstGeom prst="rect">
            <a:avLst/>
          </a:prstGeom>
          <a:noFill/>
        </p:spPr>
        <p:txBody>
          <a:bodyPr wrap="none" rtlCol="0">
            <a:spAutoFit/>
          </a:bodyPr>
          <a:lstStyle/>
          <a:p>
            <a:r>
              <a:rPr lang="en-US" dirty="0" err="1">
                <a:latin typeface="Courier New"/>
                <a:cs typeface="Courier New"/>
              </a:rPr>
              <a:t>sudo</a:t>
            </a:r>
            <a:r>
              <a:rPr lang="en-US" dirty="0">
                <a:latin typeface="Courier New"/>
                <a:cs typeface="Courier New"/>
              </a:rPr>
              <a:t> </a:t>
            </a:r>
            <a:r>
              <a:rPr lang="en-US" dirty="0" err="1">
                <a:latin typeface="Courier New"/>
                <a:cs typeface="Courier New"/>
              </a:rPr>
              <a:t>sh</a:t>
            </a:r>
            <a:r>
              <a:rPr lang="en-US" dirty="0">
                <a:latin typeface="Courier New"/>
                <a:cs typeface="Courier New"/>
              </a:rPr>
              <a:t> -c 'echo 1 &gt; /</a:t>
            </a:r>
            <a:r>
              <a:rPr lang="en-US" dirty="0" err="1">
                <a:latin typeface="Courier New"/>
                <a:cs typeface="Courier New"/>
              </a:rPr>
              <a:t>proc</a:t>
            </a:r>
            <a:r>
              <a:rPr lang="en-US" dirty="0">
                <a:latin typeface="Courier New"/>
                <a:cs typeface="Courier New"/>
              </a:rPr>
              <a:t>/sys/net/ipv4/</a:t>
            </a:r>
            <a:r>
              <a:rPr lang="en-US" dirty="0" err="1">
                <a:latin typeface="Courier New"/>
                <a:cs typeface="Courier New"/>
              </a:rPr>
              <a:t>ip_forward</a:t>
            </a:r>
            <a:r>
              <a:rPr lang="en-US" dirty="0">
                <a:latin typeface="Courier New"/>
                <a:cs typeface="Courier New"/>
              </a:rPr>
              <a:t>'</a:t>
            </a:r>
          </a:p>
        </p:txBody>
      </p:sp>
      <p:sp>
        <p:nvSpPr>
          <p:cNvPr id="11" name="TextBox 10"/>
          <p:cNvSpPr txBox="1"/>
          <p:nvPr/>
        </p:nvSpPr>
        <p:spPr>
          <a:xfrm>
            <a:off x="462585" y="5001260"/>
            <a:ext cx="3803622" cy="569387"/>
          </a:xfrm>
          <a:prstGeom prst="rect">
            <a:avLst/>
          </a:prstGeom>
          <a:noFill/>
        </p:spPr>
        <p:txBody>
          <a:bodyPr wrap="none" rtlCol="0">
            <a:spAutoFit/>
          </a:bodyPr>
          <a:lstStyle/>
          <a:p>
            <a:r>
              <a:rPr lang="en-US" sz="3100" i="1" dirty="0" smtClean="0"/>
              <a:t>Configure IP routing</a:t>
            </a:r>
            <a:endParaRPr lang="en-US" sz="3100" i="1" dirty="0"/>
          </a:p>
        </p:txBody>
      </p:sp>
    </p:spTree>
    <p:extLst>
      <p:ext uri="{BB962C8B-B14F-4D97-AF65-F5344CB8AC3E}">
        <p14:creationId xmlns:p14="http://schemas.microsoft.com/office/powerpoint/2010/main" val="27654711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359" y="152936"/>
            <a:ext cx="4182204" cy="6556284"/>
          </a:xfrm>
          <a:ln w="19050" cmpd="sng">
            <a:solidFill>
              <a:schemeClr val="bg1">
                <a:lumMod val="75000"/>
              </a:schemeClr>
            </a:solidFill>
          </a:ln>
        </p:spPr>
        <p:txBody>
          <a:bodyPr>
            <a:normAutofit lnSpcReduction="10000"/>
          </a:bodyPr>
          <a:lstStyle/>
          <a:p>
            <a:pPr marL="0" indent="0">
              <a:buNone/>
            </a:pPr>
            <a:r>
              <a:rPr lang="en-US" sz="2000" dirty="0">
                <a:latin typeface="Courier New"/>
                <a:cs typeface="Courier New"/>
              </a:rPr>
              <a:t># </a:t>
            </a:r>
            <a:r>
              <a:rPr lang="en-US" sz="2000" dirty="0" smtClean="0">
                <a:latin typeface="Courier New"/>
                <a:cs typeface="Courier New"/>
              </a:rPr>
              <a:t>ping server </a:t>
            </a:r>
            <a:r>
              <a:rPr lang="en-US" sz="2000" dirty="0">
                <a:latin typeface="Courier New"/>
                <a:cs typeface="Courier New"/>
              </a:rPr>
              <a:t>data </a:t>
            </a:r>
            <a:r>
              <a:rPr lang="en-US" sz="2000" dirty="0" err="1">
                <a:latin typeface="Courier New"/>
                <a:cs typeface="Courier New"/>
              </a:rPr>
              <a:t>i</a:t>
            </a:r>
            <a:r>
              <a:rPr lang="en-US" sz="2000" dirty="0">
                <a:latin typeface="Courier New"/>
                <a:cs typeface="Courier New"/>
              </a:rPr>
              <a:t>/</a:t>
            </a:r>
            <a:r>
              <a:rPr lang="en-US" sz="2000" dirty="0" smtClean="0">
                <a:latin typeface="Courier New"/>
                <a:cs typeface="Courier New"/>
              </a:rPr>
              <a:t>f</a:t>
            </a:r>
          </a:p>
          <a:p>
            <a:pPr marL="0" indent="0">
              <a:buNone/>
            </a:pPr>
            <a:r>
              <a:rPr lang="en-US" sz="2000" dirty="0" smtClean="0">
                <a:latin typeface="Courier New"/>
                <a:cs typeface="Courier New"/>
              </a:rPr>
              <a:t>$ ping </a:t>
            </a:r>
            <a:r>
              <a:rPr lang="en-US" sz="2000" dirty="0" smtClean="0">
                <a:latin typeface="Courier New"/>
                <a:cs typeface="Courier New"/>
              </a:rPr>
              <a:t>192.168.1.11</a:t>
            </a:r>
          </a:p>
          <a:p>
            <a:pPr marL="0" indent="0">
              <a:buNone/>
            </a:pPr>
            <a:r>
              <a:rPr lang="en-US" sz="2000" dirty="0" smtClean="0">
                <a:latin typeface="Courier New"/>
                <a:cs typeface="Courier New"/>
              </a:rPr>
              <a:t>…</a:t>
            </a: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r>
              <a:rPr lang="en-US" sz="2000" dirty="0">
                <a:latin typeface="Courier New"/>
                <a:cs typeface="Courier New"/>
              </a:rPr>
              <a:t># ping server </a:t>
            </a:r>
            <a:r>
              <a:rPr lang="en-US" sz="2000" dirty="0" smtClean="0">
                <a:latin typeface="Courier New"/>
                <a:cs typeface="Courier New"/>
              </a:rPr>
              <a:t>ctrl </a:t>
            </a:r>
            <a:r>
              <a:rPr lang="en-US" sz="2000" dirty="0" err="1" smtClean="0">
                <a:latin typeface="Courier New"/>
                <a:cs typeface="Courier New"/>
              </a:rPr>
              <a:t>i</a:t>
            </a:r>
            <a:r>
              <a:rPr lang="en-US" sz="2000" dirty="0">
                <a:latin typeface="Courier New"/>
                <a:cs typeface="Courier New"/>
              </a:rPr>
              <a:t>/</a:t>
            </a:r>
            <a:r>
              <a:rPr lang="en-US" sz="2000" dirty="0" smtClean="0">
                <a:latin typeface="Courier New"/>
                <a:cs typeface="Courier New"/>
              </a:rPr>
              <a:t>f</a:t>
            </a:r>
          </a:p>
          <a:p>
            <a:pPr marL="0" indent="0">
              <a:buNone/>
            </a:pPr>
            <a:r>
              <a:rPr lang="en-US" sz="2000" dirty="0">
                <a:latin typeface="Courier New"/>
                <a:cs typeface="Courier New"/>
              </a:rPr>
              <a:t>$ ping </a:t>
            </a:r>
            <a:r>
              <a:rPr lang="en-US" sz="2000" b="1" dirty="0" smtClean="0">
                <a:latin typeface="Courier New"/>
                <a:cs typeface="Courier New"/>
              </a:rPr>
              <a:t>172.17.2.4</a:t>
            </a:r>
            <a:endParaRPr lang="en-US" sz="2000" b="1" dirty="0">
              <a:latin typeface="Courier New"/>
              <a:cs typeface="Courier New"/>
            </a:endParaRPr>
          </a:p>
          <a:p>
            <a:pPr marL="0" indent="0">
              <a:buNone/>
            </a:pPr>
            <a:r>
              <a:rPr lang="en-US" sz="2000" dirty="0" smtClean="0">
                <a:latin typeface="Courier New"/>
                <a:cs typeface="Courier New"/>
              </a:rPr>
              <a:t>…</a:t>
            </a: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smtClean="0">
                <a:latin typeface="Courier New"/>
                <a:cs typeface="Courier New"/>
              </a:rPr>
              <a:t>$ exit</a:t>
            </a:r>
            <a:endParaRPr lang="en-US" sz="2000" dirty="0">
              <a:latin typeface="Courier New"/>
              <a:cs typeface="Courier New"/>
            </a:endParaRPr>
          </a:p>
        </p:txBody>
      </p:sp>
      <p:sp>
        <p:nvSpPr>
          <p:cNvPr id="8" name="Content Placeholder 4"/>
          <p:cNvSpPr txBox="1">
            <a:spLocks/>
          </p:cNvSpPr>
          <p:nvPr/>
        </p:nvSpPr>
        <p:spPr>
          <a:xfrm>
            <a:off x="4766787" y="152936"/>
            <a:ext cx="4182204" cy="6556284"/>
          </a:xfrm>
          <a:prstGeom prst="rect">
            <a:avLst/>
          </a:prstGeom>
          <a:solidFill>
            <a:srgbClr val="000000"/>
          </a:solidFill>
          <a:ln w="19050" cmpd="sng">
            <a:solidFill>
              <a:schemeClr val="bg1">
                <a:lumMod val="75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424"/>
              </a:spcBef>
              <a:buNone/>
            </a:pPr>
            <a:endParaRPr lang="en-US" sz="2000" dirty="0" smtClean="0">
              <a:solidFill>
                <a:srgbClr val="4BACC6"/>
              </a:solidFill>
              <a:latin typeface="Courier New"/>
              <a:cs typeface="Courier New"/>
            </a:endParaRPr>
          </a:p>
          <a:p>
            <a:pPr marL="0" indent="0">
              <a:spcBef>
                <a:spcPts val="2424"/>
              </a:spcBef>
              <a:buNone/>
            </a:pPr>
            <a:endParaRPr lang="en-US" sz="2000" dirty="0" smtClean="0">
              <a:solidFill>
                <a:srgbClr val="4BACC6"/>
              </a:solidFill>
              <a:latin typeface="Courier New"/>
              <a:cs typeface="Courier New"/>
            </a:endParaRPr>
          </a:p>
          <a:p>
            <a:pPr marL="0" indent="0">
              <a:buNone/>
            </a:pPr>
            <a:r>
              <a:rPr lang="en-US" sz="1800" dirty="0" smtClean="0">
                <a:solidFill>
                  <a:schemeClr val="bg1">
                    <a:lumMod val="75000"/>
                  </a:schemeClr>
                </a:solidFill>
                <a:latin typeface="Courier New"/>
                <a:cs typeface="Courier New"/>
              </a:rPr>
              <a:t># For </a:t>
            </a:r>
            <a:r>
              <a:rPr lang="en-US" sz="1800" dirty="0" err="1" smtClean="0">
                <a:solidFill>
                  <a:schemeClr val="bg1">
                    <a:lumMod val="75000"/>
                  </a:schemeClr>
                </a:solidFill>
                <a:latin typeface="Courier New"/>
                <a:cs typeface="Courier New"/>
              </a:rPr>
              <a:t>ExoGENI</a:t>
            </a:r>
            <a:r>
              <a:rPr lang="en-US" sz="1800" dirty="0" smtClean="0">
                <a:solidFill>
                  <a:schemeClr val="bg1">
                    <a:lumMod val="75000"/>
                  </a:schemeClr>
                </a:solidFill>
                <a:latin typeface="Courier New"/>
                <a:cs typeface="Courier New"/>
              </a:rPr>
              <a:t> only do:</a:t>
            </a:r>
          </a:p>
          <a:p>
            <a:pPr marL="0" indent="0">
              <a:buNone/>
            </a:pPr>
            <a:r>
              <a:rPr lang="en-US" sz="1800" dirty="0" smtClean="0">
                <a:solidFill>
                  <a:schemeClr val="bg1">
                    <a:lumMod val="75000"/>
                  </a:schemeClr>
                </a:solidFill>
                <a:latin typeface="Courier New"/>
                <a:cs typeface="Courier New"/>
              </a:rPr>
              <a:t>$ </a:t>
            </a:r>
            <a:r>
              <a:rPr lang="en-US" sz="1800" dirty="0" err="1" smtClean="0">
                <a:solidFill>
                  <a:schemeClr val="bg1">
                    <a:lumMod val="75000"/>
                  </a:schemeClr>
                </a:solidFill>
                <a:latin typeface="Courier New"/>
                <a:cs typeface="Courier New"/>
              </a:rPr>
              <a:t>sudo</a:t>
            </a:r>
            <a:r>
              <a:rPr lang="en-US" sz="1800" dirty="0" smtClean="0">
                <a:solidFill>
                  <a:schemeClr val="bg1">
                    <a:lumMod val="75000"/>
                  </a:schemeClr>
                </a:solidFill>
                <a:latin typeface="Courier New"/>
                <a:cs typeface="Courier New"/>
              </a:rPr>
              <a:t> service </a:t>
            </a:r>
            <a:r>
              <a:rPr lang="en-US" sz="1800" dirty="0" err="1">
                <a:solidFill>
                  <a:schemeClr val="bg1">
                    <a:lumMod val="75000"/>
                  </a:schemeClr>
                </a:solidFill>
                <a:latin typeface="Courier New"/>
                <a:cs typeface="Courier New"/>
              </a:rPr>
              <a:t>neuca</a:t>
            </a:r>
            <a:r>
              <a:rPr lang="en-US" sz="1800" dirty="0">
                <a:solidFill>
                  <a:schemeClr val="bg1">
                    <a:lumMod val="75000"/>
                  </a:schemeClr>
                </a:solidFill>
                <a:latin typeface="Courier New"/>
                <a:cs typeface="Courier New"/>
              </a:rPr>
              <a:t> </a:t>
            </a:r>
            <a:r>
              <a:rPr lang="en-US" sz="1800" dirty="0" smtClean="0">
                <a:solidFill>
                  <a:schemeClr val="bg1">
                    <a:lumMod val="75000"/>
                  </a:schemeClr>
                </a:solidFill>
                <a:latin typeface="Courier New"/>
                <a:cs typeface="Courier New"/>
              </a:rPr>
              <a:t>stop </a:t>
            </a:r>
          </a:p>
          <a:p>
            <a:pPr marL="0" indent="0">
              <a:buNone/>
            </a:pPr>
            <a:r>
              <a:rPr lang="en-US" sz="1800" dirty="0">
                <a:solidFill>
                  <a:srgbClr val="4BACC6"/>
                </a:solidFill>
                <a:latin typeface="Courier New"/>
                <a:cs typeface="Courier New"/>
              </a:rPr>
              <a:t># bring down data </a:t>
            </a:r>
            <a:r>
              <a:rPr lang="en-US" sz="1800" dirty="0" err="1">
                <a:solidFill>
                  <a:srgbClr val="4BACC6"/>
                </a:solidFill>
                <a:latin typeface="Courier New"/>
                <a:cs typeface="Courier New"/>
              </a:rPr>
              <a:t>i</a:t>
            </a:r>
            <a:r>
              <a:rPr lang="en-US" sz="1800" dirty="0">
                <a:solidFill>
                  <a:srgbClr val="4BACC6"/>
                </a:solidFill>
                <a:latin typeface="Courier New"/>
                <a:cs typeface="Courier New"/>
              </a:rPr>
              <a:t>/f</a:t>
            </a:r>
          </a:p>
          <a:p>
            <a:pPr marL="0" indent="0">
              <a:buNone/>
            </a:pPr>
            <a:r>
              <a:rPr lang="en-US" sz="1800" dirty="0" smtClean="0">
                <a:solidFill>
                  <a:srgbClr val="4BACC6"/>
                </a:solidFill>
                <a:latin typeface="Courier New"/>
                <a:cs typeface="Courier New"/>
              </a:rPr>
              <a:t>$ </a:t>
            </a:r>
            <a:r>
              <a:rPr lang="en-US" sz="1800" dirty="0" err="1" smtClean="0">
                <a:solidFill>
                  <a:srgbClr val="4BACC6"/>
                </a:solidFill>
                <a:latin typeface="Courier New"/>
                <a:cs typeface="Courier New"/>
              </a:rPr>
              <a:t>sudo</a:t>
            </a:r>
            <a:r>
              <a:rPr lang="en-US" sz="1800" dirty="0" smtClean="0">
                <a:solidFill>
                  <a:srgbClr val="4BACC6"/>
                </a:solidFill>
                <a:latin typeface="Courier New"/>
                <a:cs typeface="Courier New"/>
              </a:rPr>
              <a:t> </a:t>
            </a:r>
            <a:r>
              <a:rPr lang="en-US" sz="1800" dirty="0" err="1" smtClean="0">
                <a:solidFill>
                  <a:srgbClr val="4BACC6"/>
                </a:solidFill>
                <a:latin typeface="Courier New"/>
                <a:cs typeface="Courier New"/>
              </a:rPr>
              <a:t>ifconfig</a:t>
            </a:r>
            <a:r>
              <a:rPr lang="en-US" sz="1800" dirty="0" smtClean="0">
                <a:solidFill>
                  <a:srgbClr val="4BACC6"/>
                </a:solidFill>
                <a:latin typeface="Courier New"/>
                <a:cs typeface="Courier New"/>
              </a:rPr>
              <a:t> </a:t>
            </a:r>
            <a:r>
              <a:rPr lang="en-US" sz="1800" b="1" dirty="0" smtClean="0">
                <a:solidFill>
                  <a:srgbClr val="4BACC6"/>
                </a:solidFill>
                <a:latin typeface="Courier New"/>
                <a:cs typeface="Courier New"/>
              </a:rPr>
              <a:t>eth12541</a:t>
            </a:r>
            <a:r>
              <a:rPr lang="en-US" sz="1800" dirty="0" smtClean="0">
                <a:solidFill>
                  <a:srgbClr val="4BACC6"/>
                </a:solidFill>
                <a:latin typeface="Courier New"/>
                <a:cs typeface="Courier New"/>
              </a:rPr>
              <a:t> down</a:t>
            </a:r>
          </a:p>
          <a:p>
            <a:pPr marL="0" indent="0">
              <a:buNone/>
            </a:pPr>
            <a:endParaRPr lang="en-US" sz="1800" dirty="0" smtClean="0">
              <a:solidFill>
                <a:srgbClr val="4BACC6"/>
              </a:solidFill>
              <a:latin typeface="Courier New"/>
              <a:cs typeface="Courier New"/>
            </a:endParaRPr>
          </a:p>
          <a:p>
            <a:pPr marL="0" indent="0">
              <a:buNone/>
            </a:pPr>
            <a:endParaRPr lang="en-US" sz="1800" dirty="0" smtClean="0">
              <a:solidFill>
                <a:srgbClr val="4BACC6"/>
              </a:solidFill>
              <a:latin typeface="Courier New"/>
              <a:cs typeface="Courier New"/>
            </a:endParaRPr>
          </a:p>
          <a:p>
            <a:pPr marL="0" indent="0">
              <a:buNone/>
            </a:pPr>
            <a:endParaRPr lang="en-US" sz="1800" dirty="0">
              <a:solidFill>
                <a:srgbClr val="4BACC6"/>
              </a:solidFill>
              <a:latin typeface="Courier New"/>
              <a:cs typeface="Courier New"/>
            </a:endParaRPr>
          </a:p>
          <a:p>
            <a:pPr marL="0" indent="0">
              <a:buNone/>
            </a:pPr>
            <a:endParaRPr lang="en-US" sz="1800" dirty="0">
              <a:solidFill>
                <a:srgbClr val="4BACC6"/>
              </a:solidFill>
              <a:latin typeface="Courier New"/>
              <a:cs typeface="Courier New"/>
            </a:endParaRPr>
          </a:p>
          <a:p>
            <a:pPr marL="0" indent="0">
              <a:buNone/>
            </a:pPr>
            <a:endParaRPr lang="en-US" sz="1800" dirty="0" smtClean="0">
              <a:solidFill>
                <a:srgbClr val="4BACC6"/>
              </a:solidFill>
              <a:latin typeface="Courier New"/>
              <a:cs typeface="Courier New"/>
            </a:endParaRPr>
          </a:p>
          <a:p>
            <a:pPr marL="0" indent="0">
              <a:spcBef>
                <a:spcPts val="2424"/>
              </a:spcBef>
              <a:buNone/>
            </a:pPr>
            <a:r>
              <a:rPr lang="en-US" sz="1800" dirty="0" smtClean="0">
                <a:solidFill>
                  <a:srgbClr val="4BACC6"/>
                </a:solidFill>
                <a:latin typeface="Courier New"/>
                <a:cs typeface="Courier New"/>
              </a:rPr>
              <a:t># </a:t>
            </a:r>
            <a:r>
              <a:rPr lang="en-US" sz="1800" dirty="0">
                <a:solidFill>
                  <a:srgbClr val="4BACC6"/>
                </a:solidFill>
                <a:latin typeface="Courier New"/>
                <a:cs typeface="Courier New"/>
              </a:rPr>
              <a:t>bring down </a:t>
            </a:r>
            <a:r>
              <a:rPr lang="en-US" sz="1800" dirty="0" smtClean="0">
                <a:solidFill>
                  <a:srgbClr val="4BACC6"/>
                </a:solidFill>
                <a:latin typeface="Courier New"/>
                <a:cs typeface="Courier New"/>
              </a:rPr>
              <a:t>ctrl </a:t>
            </a:r>
            <a:r>
              <a:rPr lang="en-US" sz="1800" dirty="0" err="1" smtClean="0">
                <a:solidFill>
                  <a:srgbClr val="4BACC6"/>
                </a:solidFill>
                <a:latin typeface="Courier New"/>
                <a:cs typeface="Courier New"/>
              </a:rPr>
              <a:t>i</a:t>
            </a:r>
            <a:r>
              <a:rPr lang="en-US" sz="1800" dirty="0">
                <a:solidFill>
                  <a:srgbClr val="4BACC6"/>
                </a:solidFill>
                <a:latin typeface="Courier New"/>
                <a:cs typeface="Courier New"/>
              </a:rPr>
              <a:t>/f</a:t>
            </a:r>
          </a:p>
          <a:p>
            <a:pPr marL="0" indent="0">
              <a:buNone/>
            </a:pPr>
            <a:r>
              <a:rPr lang="en-US" sz="1800" dirty="0" smtClean="0">
                <a:solidFill>
                  <a:srgbClr val="4BACC6"/>
                </a:solidFill>
                <a:latin typeface="Courier New"/>
                <a:cs typeface="Courier New"/>
              </a:rPr>
              <a:t>$ </a:t>
            </a:r>
            <a:r>
              <a:rPr lang="en-US" sz="1800" dirty="0" err="1">
                <a:solidFill>
                  <a:srgbClr val="4BACC6"/>
                </a:solidFill>
                <a:latin typeface="Courier New"/>
                <a:cs typeface="Courier New"/>
              </a:rPr>
              <a:t>sudo</a:t>
            </a:r>
            <a:r>
              <a:rPr lang="en-US" sz="1800" dirty="0">
                <a:solidFill>
                  <a:srgbClr val="4BACC6"/>
                </a:solidFill>
                <a:latin typeface="Courier New"/>
                <a:cs typeface="Courier New"/>
              </a:rPr>
              <a:t> </a:t>
            </a:r>
            <a:r>
              <a:rPr lang="en-US" sz="1800" dirty="0" err="1">
                <a:solidFill>
                  <a:srgbClr val="4BACC6"/>
                </a:solidFill>
                <a:latin typeface="Courier New"/>
                <a:cs typeface="Courier New"/>
              </a:rPr>
              <a:t>ifconfig</a:t>
            </a:r>
            <a:r>
              <a:rPr lang="en-US" sz="1800" dirty="0">
                <a:solidFill>
                  <a:srgbClr val="4BACC6"/>
                </a:solidFill>
                <a:latin typeface="Courier New"/>
                <a:cs typeface="Courier New"/>
              </a:rPr>
              <a:t> </a:t>
            </a:r>
            <a:r>
              <a:rPr lang="en-US" sz="1800" b="1" dirty="0" smtClean="0">
                <a:solidFill>
                  <a:srgbClr val="4BACC6"/>
                </a:solidFill>
                <a:latin typeface="Courier New"/>
                <a:cs typeface="Courier New"/>
              </a:rPr>
              <a:t>eth999</a:t>
            </a:r>
            <a:r>
              <a:rPr lang="en-US" sz="1800" dirty="0" smtClean="0">
                <a:solidFill>
                  <a:srgbClr val="4BACC6"/>
                </a:solidFill>
                <a:latin typeface="Courier New"/>
                <a:cs typeface="Courier New"/>
              </a:rPr>
              <a:t> down</a:t>
            </a:r>
            <a:endParaRPr lang="en-US" sz="1800" dirty="0">
              <a:solidFill>
                <a:srgbClr val="4BACC6"/>
              </a:solidFill>
              <a:latin typeface="Courier New"/>
              <a:cs typeface="Courier New"/>
            </a:endParaRPr>
          </a:p>
        </p:txBody>
      </p:sp>
      <p:pic>
        <p:nvPicPr>
          <p:cNvPr id="25" name="Picture 24"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25" y="5665980"/>
            <a:ext cx="1589752" cy="1362456"/>
          </a:xfrm>
          <a:prstGeom prst="rect">
            <a:avLst/>
          </a:prstGeom>
        </p:spPr>
      </p:pic>
      <p:sp>
        <p:nvSpPr>
          <p:cNvPr id="26" name="TextBox 25"/>
          <p:cNvSpPr txBox="1"/>
          <p:nvPr/>
        </p:nvSpPr>
        <p:spPr>
          <a:xfrm>
            <a:off x="7543175" y="5837591"/>
            <a:ext cx="1210113" cy="353943"/>
          </a:xfrm>
          <a:prstGeom prst="rect">
            <a:avLst/>
          </a:prstGeom>
          <a:noFill/>
        </p:spPr>
        <p:txBody>
          <a:bodyPr wrap="square" rtlCol="0">
            <a:spAutoFit/>
          </a:bodyPr>
          <a:lstStyle/>
          <a:p>
            <a:pPr algn="ctr"/>
            <a:r>
              <a:rPr lang="en-US" sz="1700" dirty="0" err="1" smtClean="0">
                <a:solidFill>
                  <a:schemeClr val="bg1"/>
                </a:solidFill>
              </a:rPr>
              <a:t>NodeB</a:t>
            </a:r>
            <a:endParaRPr lang="en-US" sz="1700" dirty="0" smtClean="0">
              <a:solidFill>
                <a:schemeClr val="bg1"/>
              </a:solidFill>
            </a:endParaRPr>
          </a:p>
        </p:txBody>
      </p:sp>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4033" y="5608295"/>
            <a:ext cx="1584287" cy="1357773"/>
          </a:xfrm>
          <a:prstGeom prst="rect">
            <a:avLst/>
          </a:prstGeom>
        </p:spPr>
      </p:pic>
      <p:sp>
        <p:nvSpPr>
          <p:cNvPr id="28" name="TextBox 27"/>
          <p:cNvSpPr txBox="1"/>
          <p:nvPr/>
        </p:nvSpPr>
        <p:spPr>
          <a:xfrm>
            <a:off x="3361956" y="5769738"/>
            <a:ext cx="965894"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0" name="Group 9"/>
          <p:cNvGrpSpPr/>
          <p:nvPr/>
        </p:nvGrpSpPr>
        <p:grpSpPr>
          <a:xfrm>
            <a:off x="4313166" y="36495"/>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grpSp>
        <p:nvGrpSpPr>
          <p:cNvPr id="19" name="Group 18"/>
          <p:cNvGrpSpPr/>
          <p:nvPr/>
        </p:nvGrpSpPr>
        <p:grpSpPr>
          <a:xfrm>
            <a:off x="4352414" y="3164676"/>
            <a:ext cx="541209" cy="452517"/>
            <a:chOff x="230820" y="270791"/>
            <a:chExt cx="541209" cy="452517"/>
          </a:xfrm>
        </p:grpSpPr>
        <p:sp>
          <p:nvSpPr>
            <p:cNvPr id="20" name="Oval 19"/>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1" name="TextBox 20"/>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grpSp>
        <p:nvGrpSpPr>
          <p:cNvPr id="22" name="Group 21"/>
          <p:cNvGrpSpPr/>
          <p:nvPr/>
        </p:nvGrpSpPr>
        <p:grpSpPr>
          <a:xfrm>
            <a:off x="4307324" y="1722718"/>
            <a:ext cx="471594" cy="474738"/>
            <a:chOff x="8693573" y="768047"/>
            <a:chExt cx="471594" cy="474738"/>
          </a:xfrm>
        </p:grpSpPr>
        <p:sp>
          <p:nvSpPr>
            <p:cNvPr id="23" name="Rectangle 22"/>
            <p:cNvSpPr/>
            <p:nvPr/>
          </p:nvSpPr>
          <p:spPr>
            <a:xfrm>
              <a:off x="8693573" y="768047"/>
              <a:ext cx="471594" cy="474738"/>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4" name="Picture 23"/>
            <p:cNvPicPr>
              <a:picLocks noChangeAspect="1"/>
            </p:cNvPicPr>
            <p:nvPr/>
          </p:nvPicPr>
          <p:blipFill>
            <a:blip r:embed="rId4"/>
            <a:stretch>
              <a:fillRect/>
            </a:stretch>
          </p:blipFill>
          <p:spPr>
            <a:xfrm>
              <a:off x="8693573" y="768047"/>
              <a:ext cx="471594" cy="474738"/>
            </a:xfrm>
            <a:prstGeom prst="rect">
              <a:avLst/>
            </a:prstGeom>
            <a:ln w="57150" cmpd="sng">
              <a:solidFill>
                <a:srgbClr val="BFBFBF"/>
              </a:solidFill>
            </a:ln>
          </p:spPr>
        </p:pic>
      </p:grpSp>
    </p:spTree>
    <p:extLst>
      <p:ext uri="{BB962C8B-B14F-4D97-AF65-F5344CB8AC3E}">
        <p14:creationId xmlns:p14="http://schemas.microsoft.com/office/powerpoint/2010/main" val="36800225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2" name="TextBox 51"/>
          <p:cNvSpPr txBox="1"/>
          <p:nvPr/>
        </p:nvSpPr>
        <p:spPr>
          <a:xfrm>
            <a:off x="208556" y="2476433"/>
            <a:ext cx="8733859" cy="769441"/>
          </a:xfrm>
          <a:prstGeom prst="rect">
            <a:avLst/>
          </a:prstGeom>
          <a:noFill/>
        </p:spPr>
        <p:txBody>
          <a:bodyPr wrap="square" rtlCol="0">
            <a:spAutoFit/>
          </a:bodyPr>
          <a:lstStyle/>
          <a:p>
            <a:pPr algn="ctr"/>
            <a:r>
              <a:rPr lang="en-US" sz="4400" b="1" i="1" dirty="0" smtClean="0"/>
              <a:t>Demo here</a:t>
            </a:r>
          </a:p>
        </p:txBody>
      </p:sp>
    </p:spTree>
    <p:extLst>
      <p:ext uri="{BB962C8B-B14F-4D97-AF65-F5344CB8AC3E}">
        <p14:creationId xmlns:p14="http://schemas.microsoft.com/office/powerpoint/2010/main" val="39550369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734276" y="67154"/>
            <a:ext cx="8733859" cy="954107"/>
          </a:xfrm>
          <a:prstGeom prst="rect">
            <a:avLst/>
          </a:prstGeom>
          <a:noFill/>
        </p:spPr>
        <p:txBody>
          <a:bodyPr wrap="square" rtlCol="0">
            <a:spAutoFit/>
          </a:bodyPr>
          <a:lstStyle/>
          <a:p>
            <a:r>
              <a:rPr lang="en-US" sz="2800" i="1" dirty="0" smtClean="0"/>
              <a:t>When you bring down the </a:t>
            </a:r>
            <a:r>
              <a:rPr lang="en-US" sz="2800" b="1" i="1" dirty="0" smtClean="0">
                <a:solidFill>
                  <a:schemeClr val="accent1"/>
                </a:solidFill>
              </a:rPr>
              <a:t>data</a:t>
            </a:r>
            <a:r>
              <a:rPr lang="en-US" sz="2800" i="1" dirty="0" smtClean="0">
                <a:solidFill>
                  <a:schemeClr val="accent1"/>
                </a:solidFill>
              </a:rPr>
              <a:t> </a:t>
            </a:r>
            <a:r>
              <a:rPr lang="en-US" sz="2800" i="1" dirty="0" smtClean="0"/>
              <a:t>interface, the destination should become unreachable.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51" name="Straight Arrow Connector 50"/>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Multiply 55"/>
          <p:cNvSpPr/>
          <p:nvPr/>
        </p:nvSpPr>
        <p:spPr>
          <a:xfrm>
            <a:off x="5861661" y="5084291"/>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347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Use the </a:t>
            </a:r>
            <a:r>
              <a:rPr lang="en-US" sz="4000" dirty="0"/>
              <a:t>GENI </a:t>
            </a:r>
            <a:r>
              <a:rPr lang="en-US" sz="4000" dirty="0" smtClean="0"/>
              <a:t>Portal and Flack</a:t>
            </a:r>
            <a:endParaRPr lang="en-US" sz="4000" dirty="0"/>
          </a:p>
        </p:txBody>
      </p:sp>
      <p:pic>
        <p:nvPicPr>
          <p:cNvPr id="3" name="Picture 2"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81" y="1284878"/>
            <a:ext cx="7484768" cy="4874186"/>
          </a:xfrm>
          <a:prstGeom prst="rect">
            <a:avLst/>
          </a:prstGeom>
          <a:ln w="57150" cmpd="sng">
            <a:solidFill>
              <a:srgbClr val="FF6600"/>
            </a:solidFill>
          </a:ln>
        </p:spPr>
      </p:pic>
    </p:spTree>
    <p:extLst>
      <p:ext uri="{BB962C8B-B14F-4D97-AF65-F5344CB8AC3E}">
        <p14:creationId xmlns:p14="http://schemas.microsoft.com/office/powerpoint/2010/main" val="36089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682302" y="147926"/>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chemeClr val="accent4"/>
                </a:solidFill>
              </a:rPr>
              <a:t>control</a:t>
            </a:r>
            <a:r>
              <a:rPr lang="en-US" sz="2400" i="1" dirty="0">
                <a:solidFill>
                  <a:schemeClr val="accent4"/>
                </a:solidFill>
              </a:rPr>
              <a:t> </a:t>
            </a:r>
            <a:r>
              <a:rPr lang="en-US" sz="2400" i="1" dirty="0"/>
              <a:t>interface, </a:t>
            </a:r>
            <a:r>
              <a:rPr lang="en-US" sz="2400" i="1" dirty="0" smtClean="0"/>
              <a:t>the </a:t>
            </a:r>
            <a:r>
              <a:rPr lang="en-US" sz="2400" i="1" dirty="0"/>
              <a:t>destination becomes unreachable. Why</a:t>
            </a:r>
            <a:r>
              <a:rPr lang="en-US" sz="2400" i="1" dirty="0" smtClean="0"/>
              <a:t>?</a:t>
            </a:r>
            <a:endParaRPr lang="en-US" sz="24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52" name="Group 51"/>
          <p:cNvGrpSpPr/>
          <p:nvPr/>
        </p:nvGrpSpPr>
        <p:grpSpPr>
          <a:xfrm>
            <a:off x="2296655" y="3939772"/>
            <a:ext cx="4832472" cy="804836"/>
            <a:chOff x="2296655" y="3981643"/>
            <a:chExt cx="4832472" cy="804836"/>
          </a:xfrm>
          <a:effectLst/>
        </p:grpSpPr>
        <p:cxnSp>
          <p:nvCxnSpPr>
            <p:cNvPr id="53" name="Straight Arrow Connector 52"/>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4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738122" y="161883"/>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rgbClr val="8064A2"/>
                </a:solidFill>
              </a:rPr>
              <a:t>control</a:t>
            </a:r>
            <a:r>
              <a:rPr lang="en-US" sz="2400" i="1" dirty="0">
                <a:solidFill>
                  <a:srgbClr val="8064A2"/>
                </a:solidFill>
              </a:rPr>
              <a:t> </a:t>
            </a:r>
            <a:r>
              <a:rPr lang="en-US" sz="2400" i="1" dirty="0" smtClean="0"/>
              <a:t>interface, your </a:t>
            </a:r>
            <a:r>
              <a:rPr lang="en-US" sz="2400" i="1" dirty="0" err="1" smtClean="0"/>
              <a:t>ssh</a:t>
            </a:r>
            <a:r>
              <a:rPr lang="en-US" sz="2400" i="1" dirty="0" smtClean="0"/>
              <a:t> session should immediately hang.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63" name="Group 62"/>
          <p:cNvGrpSpPr/>
          <p:nvPr/>
        </p:nvGrpSpPr>
        <p:grpSpPr>
          <a:xfrm>
            <a:off x="2558388" y="2028076"/>
            <a:ext cx="4519271" cy="2639018"/>
            <a:chOff x="2781668" y="2028076"/>
            <a:chExt cx="4519271" cy="2639018"/>
          </a:xfrm>
          <a:effectLst/>
        </p:grpSpPr>
        <p:cxnSp>
          <p:nvCxnSpPr>
            <p:cNvPr id="57" name="Straight Arrow Connector 56"/>
            <p:cNvCxnSpPr/>
            <p:nvPr/>
          </p:nvCxnSpPr>
          <p:spPr>
            <a:xfrm>
              <a:off x="2781668" y="2028076"/>
              <a:ext cx="4519271" cy="1815681"/>
            </a:xfrm>
            <a:prstGeom prst="straightConnector1">
              <a:avLst/>
            </a:prstGeom>
            <a:ln w="152400" cmpd="sng">
              <a:solidFill>
                <a:schemeClr val="bg1">
                  <a:lumMod val="5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300939" y="3781016"/>
              <a:ext cx="0" cy="886078"/>
            </a:xfrm>
            <a:prstGeom prst="straightConnector1">
              <a:avLst/>
            </a:prstGeom>
            <a:ln w="152400" cmpd="sng">
              <a:solidFill>
                <a:schemeClr val="bg1">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61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3"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2" animBg="1"/>
      <p:bldP spid="56" grpId="3"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168585" y="483234"/>
            <a:ext cx="8878488" cy="5877483"/>
          </a:xfrm>
          <a:prstGeom prst="round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0876" y="5652722"/>
            <a:ext cx="8473899" cy="605759"/>
          </a:xfrm>
          <a:prstGeom prst="rect">
            <a:avLst/>
          </a:prstGeom>
          <a:solidFill>
            <a:srgbClr val="00FF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70876" y="640567"/>
            <a:ext cx="8573329" cy="5614870"/>
          </a:xfrm>
          <a:prstGeom prst="rect">
            <a:avLst/>
          </a:prstGeom>
          <a:noFill/>
        </p:spPr>
        <p:txBody>
          <a:bodyPr wrap="square" rtlCol="0">
            <a:spAutoFit/>
          </a:bodyPr>
          <a:lstStyle/>
          <a:p>
            <a:pPr>
              <a:lnSpc>
                <a:spcPct val="130000"/>
              </a:lnSpc>
            </a:pPr>
            <a:r>
              <a:rPr lang="en-US" sz="2800" dirty="0" smtClean="0"/>
              <a:t>You are trying to log in to a compute node on GENI using SSH and can’t.  </a:t>
            </a:r>
          </a:p>
          <a:p>
            <a:pPr>
              <a:lnSpc>
                <a:spcPct val="130000"/>
              </a:lnSpc>
            </a:pPr>
            <a:r>
              <a:rPr lang="en-US" sz="2800" i="1" dirty="0" smtClean="0"/>
              <a:t>Which are possible explanations?</a:t>
            </a:r>
            <a:endParaRPr lang="en-US" sz="2400" dirty="0"/>
          </a:p>
          <a:p>
            <a:pPr marL="457200" indent="-457200">
              <a:lnSpc>
                <a:spcPct val="150000"/>
              </a:lnSpc>
              <a:buAutoNum type="alphaLcParenR"/>
            </a:pPr>
            <a:r>
              <a:rPr lang="en-US" sz="2800" dirty="0" smtClean="0"/>
              <a:t>You entered the wrong password</a:t>
            </a:r>
          </a:p>
          <a:p>
            <a:pPr marL="457200" indent="-457200">
              <a:lnSpc>
                <a:spcPct val="150000"/>
              </a:lnSpc>
              <a:buAutoNum type="alphaLcParenR"/>
            </a:pPr>
            <a:r>
              <a:rPr lang="en-US" sz="2800" dirty="0" smtClean="0"/>
              <a:t>You didn’t offer the private key that matches the public key </a:t>
            </a:r>
          </a:p>
          <a:p>
            <a:pPr marL="457200" indent="-457200">
              <a:lnSpc>
                <a:spcPct val="150000"/>
              </a:lnSpc>
              <a:buAutoNum type="alphaLcParenR"/>
            </a:pPr>
            <a:r>
              <a:rPr lang="en-US" sz="2800" dirty="0" smtClean="0"/>
              <a:t>The public key wasn’t loaded onto the node</a:t>
            </a:r>
          </a:p>
          <a:p>
            <a:pPr marL="457200" indent="-457200">
              <a:lnSpc>
                <a:spcPct val="150000"/>
              </a:lnSpc>
              <a:buAutoNum type="alphaLcParenR"/>
            </a:pPr>
            <a:r>
              <a:rPr lang="en-US" sz="2800" dirty="0"/>
              <a:t>P</a:t>
            </a:r>
            <a:r>
              <a:rPr lang="en-US" sz="2800" dirty="0" smtClean="0"/>
              <a:t>ermissions on the private key are too permissive</a:t>
            </a:r>
          </a:p>
          <a:p>
            <a:pPr marL="457200" indent="-457200">
              <a:lnSpc>
                <a:spcPct val="150000"/>
              </a:lnSpc>
              <a:buAutoNum type="alphaLcParenR"/>
            </a:pPr>
            <a:r>
              <a:rPr lang="en-US" sz="2800" dirty="0" smtClean="0"/>
              <a:t>(b), (c), and (d)</a:t>
            </a:r>
            <a:endParaRPr lang="en-US" sz="2800" dirty="0"/>
          </a:p>
        </p:txBody>
      </p:sp>
    </p:spTree>
    <p:extLst>
      <p:ext uri="{BB962C8B-B14F-4D97-AF65-F5344CB8AC3E}">
        <p14:creationId xmlns:p14="http://schemas.microsoft.com/office/powerpoint/2010/main" val="101523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ish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r>
              <a:rPr lang="en-US" sz="2600" b="1" dirty="0" smtClean="0"/>
              <a:t>Part III: Finish</a:t>
            </a:r>
          </a:p>
        </p:txBody>
      </p:sp>
    </p:spTree>
    <p:extLst>
      <p:ext uri="{BB962C8B-B14F-4D97-AF65-F5344CB8AC3E}">
        <p14:creationId xmlns:p14="http://schemas.microsoft.com/office/powerpoint/2010/main" val="30466797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a:t>
            </a:r>
            <a:endParaRPr lang="en-US" dirty="0"/>
          </a:p>
        </p:txBody>
      </p:sp>
      <p:sp>
        <p:nvSpPr>
          <p:cNvPr id="4" name="Rectangle 3"/>
          <p:cNvSpPr/>
          <p:nvPr/>
        </p:nvSpPr>
        <p:spPr>
          <a:xfrm>
            <a:off x="655025" y="2967335"/>
            <a:ext cx="7833958" cy="2092881"/>
          </a:xfrm>
          <a:prstGeom prst="rect">
            <a:avLst/>
          </a:prstGeom>
          <a:noFill/>
        </p:spPr>
        <p:txBody>
          <a:bodyPr wrap="none" lIns="91440" tIns="45720" rIns="91440" bIns="45720">
            <a:spAutoFit/>
          </a:bodyPr>
          <a:lstStyle/>
          <a:p>
            <a:pPr algn="ctr"/>
            <a:r>
              <a:rPr lang="en-US" sz="6600" b="1" cap="none" spc="0" dirty="0" smtClean="0">
                <a:ln w="12700">
                  <a:noFill/>
                  <a:prstDash val="solid"/>
                </a:ln>
                <a:solidFill>
                  <a:srgbClr val="FF0000"/>
                </a:solidFill>
                <a:effectLst>
                  <a:outerShdw blurRad="41275" dist="20320" dir="1800000" algn="tl" rotWithShape="0">
                    <a:srgbClr val="000000">
                      <a:alpha val="40000"/>
                    </a:srgbClr>
                  </a:outerShdw>
                </a:effectLst>
              </a:rPr>
              <a:t>Don’t Delete YET!!!</a:t>
            </a:r>
          </a:p>
          <a:p>
            <a:pPr algn="ctr"/>
            <a:endParaRPr lang="en-US" sz="3200" b="1" cap="none" spc="0" dirty="0" smtClean="0">
              <a:ln w="12700">
                <a:noFill/>
                <a:prstDash val="solid"/>
              </a:ln>
              <a:solidFill>
                <a:srgbClr val="FF0000"/>
              </a:solidFill>
              <a:effectLst>
                <a:outerShdw blurRad="41275" dist="20320" dir="1800000" algn="tl" rotWithShape="0">
                  <a:srgbClr val="000000">
                    <a:alpha val="40000"/>
                  </a:srgbClr>
                </a:outerShdw>
              </a:effectLst>
            </a:endParaRPr>
          </a:p>
          <a:p>
            <a:pPr algn="ctr"/>
            <a:r>
              <a:rPr lang="en-US" sz="3200" dirty="0" smtClean="0">
                <a:ln w="12700">
                  <a:noFill/>
                  <a:prstDash val="solid"/>
                </a:ln>
                <a:solidFill>
                  <a:srgbClr val="000000"/>
                </a:solidFill>
                <a:effectLst>
                  <a:outerShdw blurRad="41275" dist="20320" dir="1800000" algn="tl" rotWithShape="0">
                    <a:srgbClr val="000000">
                      <a:alpha val="40000"/>
                    </a:srgbClr>
                  </a:outerShdw>
                </a:effectLst>
              </a:rPr>
              <a:t>We will clean up </a:t>
            </a:r>
            <a:r>
              <a:rPr lang="en-US" sz="3200" dirty="0" smtClean="0">
                <a:ln w="12700">
                  <a:noFill/>
                  <a:prstDash val="solid"/>
                </a:ln>
                <a:solidFill>
                  <a:srgbClr val="000000"/>
                </a:solidFill>
                <a:effectLst>
                  <a:outerShdw blurRad="41275" dist="20320" dir="1800000" algn="tl" rotWithShape="0">
                    <a:srgbClr val="000000">
                      <a:alpha val="40000"/>
                    </a:srgbClr>
                  </a:outerShdw>
                </a:effectLst>
              </a:rPr>
              <a:t>later</a:t>
            </a:r>
            <a:endParaRPr lang="en-US" sz="3200" cap="none" spc="0" dirty="0">
              <a:ln w="12700">
                <a:no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61849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704575" y="5299758"/>
            <a:ext cx="2206166" cy="369332"/>
          </a:xfrm>
          <a:prstGeom prst="rect">
            <a:avLst/>
          </a:prstGeom>
          <a:solidFill>
            <a:schemeClr val="accent2">
              <a:lumMod val="60000"/>
              <a:lumOff val="40000"/>
              <a:alpha val="97000"/>
            </a:schemeClr>
          </a:solidFill>
        </p:spPr>
        <p:txBody>
          <a:bodyPr wrap="square" rtlCol="0">
            <a:spAutoFit/>
          </a:bodyPr>
          <a:lstStyle/>
          <a:p>
            <a:pPr algn="ctr"/>
            <a:r>
              <a:rPr lang="en-US" b="1" dirty="0" smtClean="0"/>
              <a:t>Delete Resources</a:t>
            </a:r>
            <a:endParaRPr lang="en-US" i="1" dirty="0"/>
          </a:p>
        </p:txBody>
      </p:sp>
      <p:grpSp>
        <p:nvGrpSpPr>
          <p:cNvPr id="11" name="Group 10"/>
          <p:cNvGrpSpPr/>
          <p:nvPr/>
        </p:nvGrpSpPr>
        <p:grpSpPr>
          <a:xfrm>
            <a:off x="167690" y="171734"/>
            <a:ext cx="452517" cy="452517"/>
            <a:chOff x="262577" y="146078"/>
            <a:chExt cx="452517" cy="452517"/>
          </a:xfrm>
        </p:grpSpPr>
        <p:sp>
          <p:nvSpPr>
            <p:cNvPr id="12" name="Oval 11"/>
            <p:cNvSpPr/>
            <p:nvPr/>
          </p:nvSpPr>
          <p:spPr>
            <a:xfrm>
              <a:off x="262577" y="146078"/>
              <a:ext cx="452517" cy="452517"/>
            </a:xfrm>
            <a:prstGeom prst="ellipse">
              <a:avLst/>
            </a:prstGeom>
            <a:solidFill>
              <a:schemeClr val="accent2">
                <a:lumMod val="20000"/>
                <a:lumOff val="80000"/>
              </a:scheme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3" name="TextBox 12"/>
            <p:cNvSpPr txBox="1"/>
            <p:nvPr/>
          </p:nvSpPr>
          <p:spPr>
            <a:xfrm>
              <a:off x="328557" y="163401"/>
              <a:ext cx="327308" cy="400110"/>
            </a:xfrm>
            <a:prstGeom prst="rect">
              <a:avLst/>
            </a:prstGeom>
            <a:noFill/>
          </p:spPr>
          <p:txBody>
            <a:bodyPr wrap="none" rtlCol="0">
              <a:spAutoFit/>
            </a:bodyPr>
            <a:lstStyle/>
            <a:p>
              <a:r>
                <a:rPr lang="en-US" sz="2000" b="1" dirty="0" smtClean="0"/>
                <a:t>7</a:t>
              </a:r>
              <a:endParaRPr lang="en-US" sz="2000" b="1" dirty="0"/>
            </a:p>
          </p:txBody>
        </p:sp>
      </p:grpSp>
      <p:pic>
        <p:nvPicPr>
          <p:cNvPr id="2" name="Picture 1"/>
          <p:cNvPicPr>
            <a:picLocks noChangeAspect="1"/>
          </p:cNvPicPr>
          <p:nvPr/>
        </p:nvPicPr>
        <p:blipFill>
          <a:blip r:embed="rId3"/>
          <a:stretch>
            <a:fillRect/>
          </a:stretch>
        </p:blipFill>
        <p:spPr>
          <a:xfrm>
            <a:off x="704575" y="154840"/>
            <a:ext cx="6636995" cy="4030979"/>
          </a:xfrm>
          <a:prstGeom prst="rect">
            <a:avLst/>
          </a:prstGeom>
          <a:ln w="38100" cmpd="sng">
            <a:solidFill>
              <a:srgbClr val="FF0000"/>
            </a:solidFill>
          </a:ln>
        </p:spPr>
      </p:pic>
      <p:pic>
        <p:nvPicPr>
          <p:cNvPr id="3" name="Picture 2"/>
          <p:cNvPicPr>
            <a:picLocks noChangeAspect="1"/>
          </p:cNvPicPr>
          <p:nvPr/>
        </p:nvPicPr>
        <p:blipFill>
          <a:blip r:embed="rId4"/>
          <a:stretch>
            <a:fillRect/>
          </a:stretch>
        </p:blipFill>
        <p:spPr>
          <a:xfrm>
            <a:off x="3481343" y="3217065"/>
            <a:ext cx="5465600" cy="3528789"/>
          </a:xfrm>
          <a:prstGeom prst="rect">
            <a:avLst/>
          </a:prstGeom>
          <a:ln w="38100" cmpd="sng">
            <a:solidFill>
              <a:srgbClr val="FF0000"/>
            </a:solidFill>
          </a:ln>
        </p:spPr>
      </p:pic>
      <p:cxnSp>
        <p:nvCxnSpPr>
          <p:cNvPr id="14" name="Straight Connector 13"/>
          <p:cNvCxnSpPr/>
          <p:nvPr/>
        </p:nvCxnSpPr>
        <p:spPr>
          <a:xfrm flipV="1">
            <a:off x="3593880" y="372256"/>
            <a:ext cx="544321" cy="216912"/>
          </a:xfrm>
          <a:prstGeom prst="line">
            <a:avLst/>
          </a:prstGeom>
          <a:ln w="101600" cmpd="sng">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366528" y="6272730"/>
            <a:ext cx="544321" cy="216912"/>
          </a:xfrm>
          <a:prstGeom prst="line">
            <a:avLst/>
          </a:prstGeom>
          <a:ln w="101600" cmpd="sng">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248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708"/>
            <a:ext cx="8229600" cy="1143000"/>
          </a:xfrm>
        </p:spPr>
        <p:txBody>
          <a:bodyPr/>
          <a:lstStyle/>
          <a:p>
            <a:r>
              <a:rPr lang="en-US" sz="3600" dirty="0" smtClean="0"/>
              <a:t>Part III: </a:t>
            </a:r>
            <a:br>
              <a:rPr lang="en-US" sz="3600" dirty="0" smtClean="0"/>
            </a:br>
            <a:r>
              <a:rPr lang="en-US" sz="3600" dirty="0" smtClean="0"/>
              <a:t>Finish Experiment</a:t>
            </a:r>
            <a:endParaRPr lang="en-US" sz="3600" dirty="0"/>
          </a:p>
        </p:txBody>
      </p:sp>
      <p:sp>
        <p:nvSpPr>
          <p:cNvPr id="3" name="Content Placeholder 2"/>
          <p:cNvSpPr>
            <a:spLocks noGrp="1"/>
          </p:cNvSpPr>
          <p:nvPr>
            <p:ph idx="1"/>
          </p:nvPr>
        </p:nvSpPr>
        <p:spPr>
          <a:xfrm>
            <a:off x="457200" y="4254500"/>
            <a:ext cx="8293100" cy="2167664"/>
          </a:xfrm>
          <a:solidFill>
            <a:srgbClr val="FF0000">
              <a:alpha val="14000"/>
            </a:srgbClr>
          </a:solidFill>
        </p:spPr>
        <p:txBody>
          <a:bodyPr/>
          <a:lstStyle/>
          <a:p>
            <a:pPr marL="0" indent="0">
              <a:buNone/>
            </a:pPr>
            <a:r>
              <a:rPr lang="en-US" dirty="0" smtClean="0"/>
              <a:t>When your experiment is done, you should always release your resources. </a:t>
            </a:r>
          </a:p>
          <a:p>
            <a:pPr lvl="1"/>
            <a:r>
              <a:rPr lang="en-US" dirty="0" smtClean="0"/>
              <a:t>Normally this is when you would archive your data</a:t>
            </a:r>
          </a:p>
          <a:p>
            <a:pPr lvl="1"/>
            <a:r>
              <a:rPr lang="en-US" dirty="0" smtClean="0"/>
              <a:t>Delete your resources at </a:t>
            </a:r>
            <a:r>
              <a:rPr lang="en-US" b="1" dirty="0" smtClean="0"/>
              <a:t>each</a:t>
            </a:r>
            <a:r>
              <a:rPr lang="en-US" dirty="0" smtClean="0"/>
              <a:t> aggregate</a:t>
            </a:r>
          </a:p>
        </p:txBody>
      </p:sp>
      <p:pic>
        <p:nvPicPr>
          <p:cNvPr id="5" name="Picture 4"/>
          <p:cNvPicPr>
            <a:picLocks noChangeAspect="1"/>
          </p:cNvPicPr>
          <p:nvPr/>
        </p:nvPicPr>
        <p:blipFill>
          <a:blip r:embed="rId3"/>
          <a:stretch>
            <a:fillRect/>
          </a:stretch>
        </p:blipFill>
        <p:spPr>
          <a:xfrm>
            <a:off x="5467022" y="1123317"/>
            <a:ext cx="2044700" cy="3022600"/>
          </a:xfrm>
          <a:prstGeom prst="rect">
            <a:avLst/>
          </a:prstGeom>
        </p:spPr>
      </p:pic>
      <p:sp>
        <p:nvSpPr>
          <p:cNvPr id="6" name="TextBox 5"/>
          <p:cNvSpPr txBox="1"/>
          <p:nvPr/>
        </p:nvSpPr>
        <p:spPr>
          <a:xfrm>
            <a:off x="6633823" y="3610360"/>
            <a:ext cx="983287" cy="523220"/>
          </a:xfrm>
          <a:prstGeom prst="rect">
            <a:avLst/>
          </a:prstGeom>
          <a:noFill/>
        </p:spPr>
        <p:txBody>
          <a:bodyPr wrap="none" rtlCol="0">
            <a:spAutoFit/>
          </a:bodyPr>
          <a:lstStyle/>
          <a:p>
            <a:r>
              <a:rPr lang="en-US" sz="2800" b="1" dirty="0" smtClean="0">
                <a:solidFill>
                  <a:srgbClr val="FF6600"/>
                </a:solidFill>
              </a:rPr>
              <a:t>slice</a:t>
            </a:r>
            <a:endParaRPr lang="en-US" sz="1400" b="1" dirty="0">
              <a:solidFill>
                <a:srgbClr val="FF6600"/>
              </a:solidFill>
            </a:endParaRPr>
          </a:p>
        </p:txBody>
      </p:sp>
      <p:sp>
        <p:nvSpPr>
          <p:cNvPr id="7" name="TextBox 6"/>
          <p:cNvSpPr txBox="1"/>
          <p:nvPr/>
        </p:nvSpPr>
        <p:spPr>
          <a:xfrm rot="20060483">
            <a:off x="1527003" y="2931846"/>
            <a:ext cx="1381809" cy="523220"/>
          </a:xfrm>
          <a:prstGeom prst="rect">
            <a:avLst/>
          </a:prstGeom>
          <a:noFill/>
        </p:spPr>
        <p:txBody>
          <a:bodyPr wrap="none" rtlCol="0">
            <a:spAutoFit/>
          </a:bodyPr>
          <a:lstStyle/>
          <a:p>
            <a:r>
              <a:rPr lang="en-US" sz="2800" b="1" dirty="0" smtClean="0">
                <a:solidFill>
                  <a:srgbClr val="FF6600"/>
                </a:solidFill>
              </a:rPr>
              <a:t>project</a:t>
            </a:r>
            <a:endParaRPr lang="en-US" sz="1400" b="1" dirty="0">
              <a:solidFill>
                <a:srgbClr val="FF6600"/>
              </a:solidFill>
            </a:endParaRPr>
          </a:p>
        </p:txBody>
      </p:sp>
      <p:sp>
        <p:nvSpPr>
          <p:cNvPr id="8" name="TextBox 7"/>
          <p:cNvSpPr txBox="1"/>
          <p:nvPr/>
        </p:nvSpPr>
        <p:spPr>
          <a:xfrm>
            <a:off x="1267517" y="3577469"/>
            <a:ext cx="1900781" cy="523220"/>
          </a:xfrm>
          <a:prstGeom prst="rect">
            <a:avLst/>
          </a:prstGeom>
          <a:noFill/>
        </p:spPr>
        <p:txBody>
          <a:bodyPr wrap="none" rtlCol="0">
            <a:spAutoFit/>
          </a:bodyPr>
          <a:lstStyle/>
          <a:p>
            <a:r>
              <a:rPr lang="en-US" sz="2800" b="1" dirty="0" smtClean="0">
                <a:solidFill>
                  <a:srgbClr val="FF6600"/>
                </a:solidFill>
              </a:rPr>
              <a:t>aggregate</a:t>
            </a:r>
            <a:endParaRPr lang="en-US" sz="1400" b="1" dirty="0">
              <a:solidFill>
                <a:srgbClr val="FF6600"/>
              </a:solidFill>
            </a:endParaRPr>
          </a:p>
        </p:txBody>
      </p:sp>
      <p:sp>
        <p:nvSpPr>
          <p:cNvPr id="10" name="TextBox 9"/>
          <p:cNvSpPr txBox="1"/>
          <p:nvPr/>
        </p:nvSpPr>
        <p:spPr>
          <a:xfrm rot="863333">
            <a:off x="2171757" y="3451709"/>
            <a:ext cx="2441694" cy="523220"/>
          </a:xfrm>
          <a:prstGeom prst="rect">
            <a:avLst/>
          </a:prstGeom>
          <a:noFill/>
        </p:spPr>
        <p:txBody>
          <a:bodyPr wrap="none" rtlCol="0">
            <a:spAutoFit/>
          </a:bodyPr>
          <a:lstStyle/>
          <a:p>
            <a:r>
              <a:rPr lang="en-US" sz="2800" b="1" dirty="0" smtClean="0">
                <a:solidFill>
                  <a:srgbClr val="FF6600"/>
                </a:solidFill>
              </a:rPr>
              <a:t>experimenter</a:t>
            </a:r>
            <a:endParaRPr lang="en-US" sz="1400" b="1" dirty="0">
              <a:solidFill>
                <a:srgbClr val="FF6600"/>
              </a:solidFill>
            </a:endParaRPr>
          </a:p>
        </p:txBody>
      </p:sp>
      <p:sp>
        <p:nvSpPr>
          <p:cNvPr id="11" name="TextBox 10"/>
          <p:cNvSpPr txBox="1"/>
          <p:nvPr/>
        </p:nvSpPr>
        <p:spPr>
          <a:xfrm rot="21158434">
            <a:off x="2764953" y="2947421"/>
            <a:ext cx="1701608" cy="523220"/>
          </a:xfrm>
          <a:prstGeom prst="rect">
            <a:avLst/>
          </a:prstGeom>
          <a:noFill/>
        </p:spPr>
        <p:txBody>
          <a:bodyPr wrap="none" rtlCol="0">
            <a:spAutoFit/>
          </a:bodyPr>
          <a:lstStyle/>
          <a:p>
            <a:r>
              <a:rPr lang="en-US" sz="2800" b="1" dirty="0" smtClean="0">
                <a:solidFill>
                  <a:srgbClr val="FF6600"/>
                </a:solidFill>
              </a:rPr>
              <a:t>resource</a:t>
            </a:r>
            <a:endParaRPr lang="en-US" sz="1400" b="1" dirty="0">
              <a:solidFill>
                <a:srgbClr val="FF6600"/>
              </a:solidFill>
            </a:endParaRPr>
          </a:p>
        </p:txBody>
      </p:sp>
    </p:spTree>
    <p:extLst>
      <p:ext uri="{BB962C8B-B14F-4D97-AF65-F5344CB8AC3E}">
        <p14:creationId xmlns:p14="http://schemas.microsoft.com/office/powerpoint/2010/main" val="242292179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Congratulations!</a:t>
            </a:r>
            <a:endParaRPr lang="en-US" sz="4000" dirty="0"/>
          </a:p>
        </p:txBody>
      </p:sp>
      <p:sp>
        <p:nvSpPr>
          <p:cNvPr id="3" name="Content Placeholder 2"/>
          <p:cNvSpPr>
            <a:spLocks noGrp="1"/>
          </p:cNvSpPr>
          <p:nvPr>
            <p:ph idx="1"/>
          </p:nvPr>
        </p:nvSpPr>
        <p:spPr/>
        <p:txBody>
          <a:bodyPr/>
          <a:lstStyle/>
          <a:p>
            <a:pPr marL="0" indent="0">
              <a:buNone/>
            </a:pPr>
            <a:r>
              <a:rPr lang="en-US" sz="4000" dirty="0" smtClean="0"/>
              <a:t>You have…</a:t>
            </a:r>
          </a:p>
          <a:p>
            <a:pPr lvl="1"/>
            <a:r>
              <a:rPr lang="en-US" sz="3600" dirty="0"/>
              <a:t>R</a:t>
            </a:r>
            <a:r>
              <a:rPr lang="en-US" sz="3600" dirty="0" smtClean="0"/>
              <a:t>un your first GENI Experiment!</a:t>
            </a:r>
          </a:p>
          <a:p>
            <a:pPr lvl="1"/>
            <a:r>
              <a:rPr lang="en-US" sz="3600" dirty="0"/>
              <a:t>E</a:t>
            </a:r>
            <a:r>
              <a:rPr lang="en-US" sz="3600" dirty="0" smtClean="0"/>
              <a:t>xercised your knowledge of GENI terminology</a:t>
            </a:r>
          </a:p>
          <a:p>
            <a:pPr lvl="1"/>
            <a:r>
              <a:rPr lang="en-US" sz="3600" dirty="0" smtClean="0"/>
              <a:t>Used the GENI Portal and Flack</a:t>
            </a:r>
          </a:p>
        </p:txBody>
      </p:sp>
    </p:spTree>
    <p:extLst>
      <p:ext uri="{BB962C8B-B14F-4D97-AF65-F5344CB8AC3E}">
        <p14:creationId xmlns:p14="http://schemas.microsoft.com/office/powerpoint/2010/main" val="6722601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3717" y="1589811"/>
            <a:ext cx="3492886" cy="371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38436" y="2516269"/>
            <a:ext cx="3685900" cy="1446550"/>
          </a:xfrm>
          <a:prstGeom prst="rect">
            <a:avLst/>
          </a:prstGeom>
          <a:noFill/>
        </p:spPr>
        <p:txBody>
          <a:bodyPr wrap="square" rtlCol="0">
            <a:spAutoFit/>
          </a:bodyPr>
          <a:lstStyle/>
          <a:p>
            <a:pPr algn="ctr"/>
            <a:r>
              <a:rPr lang="en-US" sz="4400" dirty="0" smtClean="0"/>
              <a:t>Welcome </a:t>
            </a:r>
          </a:p>
          <a:p>
            <a:pPr algn="ctr"/>
            <a:r>
              <a:rPr lang="en-US" sz="4400" dirty="0" smtClean="0"/>
              <a:t>to GENI!</a:t>
            </a:r>
            <a:endParaRPr lang="en-US" sz="4400" dirty="0"/>
          </a:p>
        </p:txBody>
      </p:sp>
    </p:spTree>
    <p:extLst>
      <p:ext uri="{BB962C8B-B14F-4D97-AF65-F5344CB8AC3E}">
        <p14:creationId xmlns:p14="http://schemas.microsoft.com/office/powerpoint/2010/main" val="312884284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5396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541"/>
            <a:ext cx="8229600" cy="1143000"/>
          </a:xfrm>
        </p:spPr>
        <p:txBody>
          <a:bodyPr/>
          <a:lstStyle/>
          <a:p>
            <a:r>
              <a:rPr lang="en-US" sz="3600" dirty="0" smtClean="0"/>
              <a:t>Use the </a:t>
            </a:r>
            <a:r>
              <a:rPr lang="en-US" sz="3600" dirty="0"/>
              <a:t>GENI </a:t>
            </a:r>
            <a:r>
              <a:rPr lang="en-US" sz="3600" dirty="0" smtClean="0"/>
              <a:t>Portal </a:t>
            </a:r>
            <a:br>
              <a:rPr lang="en-US" sz="3600" dirty="0" smtClean="0"/>
            </a:br>
            <a:r>
              <a:rPr lang="en-US" sz="3600" dirty="0" smtClean="0"/>
              <a:t>and </a:t>
            </a:r>
            <a:r>
              <a:rPr lang="en-US" sz="3600" dirty="0" smtClean="0"/>
              <a:t>Jacks</a:t>
            </a:r>
            <a:endParaRPr lang="en-US" sz="3600" dirty="0"/>
          </a:p>
        </p:txBody>
      </p:sp>
      <p:pic>
        <p:nvPicPr>
          <p:cNvPr id="3" name="Picture 2"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81" y="1284878"/>
            <a:ext cx="7484768" cy="4874186"/>
          </a:xfrm>
          <a:prstGeom prst="rect">
            <a:avLst/>
          </a:prstGeom>
          <a:ln w="57150" cmpd="sng">
            <a:solidFill>
              <a:srgbClr val="FF6600"/>
            </a:solidFill>
          </a:ln>
        </p:spPr>
      </p:pic>
    </p:spTree>
    <p:extLst>
      <p:ext uri="{BB962C8B-B14F-4D97-AF65-F5344CB8AC3E}">
        <p14:creationId xmlns:p14="http://schemas.microsoft.com/office/powerpoint/2010/main" val="17433818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p:cNvGrpSpPr/>
          <p:nvPr/>
        </p:nvGrpSpPr>
        <p:grpSpPr>
          <a:xfrm>
            <a:off x="1378533" y="766616"/>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1930" y="3956503"/>
              <a:ext cx="6307651" cy="2194378"/>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2884" y="3074663"/>
                <a:ext cx="1596992" cy="342165"/>
              </a:xfrm>
              <a:prstGeom prst="rect">
                <a:avLst/>
              </a:prstGeom>
              <a:noFill/>
            </p:spPr>
            <p:txBody>
              <a:bodyPr wrap="none" rtlCol="0">
                <a:spAutoFit/>
              </a:bodyPr>
              <a:lstStyle/>
              <a:p>
                <a:r>
                  <a:rPr lang="en-US" sz="1200" dirty="0" smtClean="0">
                    <a:latin typeface="Courier New"/>
                    <a:cs typeface="Courier New"/>
                  </a:rPr>
                  <a:t>192.168.1.10</a:t>
                </a:r>
                <a:endParaRPr lang="en-US" sz="1400" dirty="0" smtClean="0">
                  <a:latin typeface="Courier New"/>
                  <a:cs typeface="Courier New"/>
                </a:endParaRP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5118605" y="3984417"/>
              <a:ext cx="3446529" cy="2166464"/>
              <a:chOff x="608355" y="1755164"/>
              <a:chExt cx="3446529" cy="2166464"/>
            </a:xfrm>
          </p:grpSpPr>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25" name="TextBox 24"/>
              <p:cNvSpPr txBox="1"/>
              <p:nvPr/>
            </p:nvSpPr>
            <p:spPr>
              <a:xfrm>
                <a:off x="2539806" y="2639425"/>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457892" y="3114212"/>
                <a:ext cx="1596992" cy="342165"/>
              </a:xfrm>
              <a:prstGeom prst="rect">
                <a:avLst/>
              </a:prstGeom>
              <a:noFill/>
            </p:spPr>
            <p:txBody>
              <a:bodyPr wrap="none" rtlCol="0">
                <a:spAutoFit/>
              </a:bodyPr>
              <a:lstStyle/>
              <a:p>
                <a:r>
                  <a:rPr lang="en-US" sz="1200" dirty="0" smtClean="0">
                    <a:latin typeface="Courier New"/>
                    <a:cs typeface="Courier New"/>
                  </a:rPr>
                  <a:t>192.168.1.11</a:t>
                </a:r>
                <a:endParaRPr lang="en-US" sz="14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40" name="TextBox 39"/>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41" name="TextBox 40"/>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50" name="TextBox 4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614019" y="2888062"/>
              <a:ext cx="7939413" cy="558784"/>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171316" y="4442600"/>
              <a:ext cx="900225" cy="1730418"/>
              <a:chOff x="4143405" y="4592890"/>
              <a:chExt cx="900225" cy="1730418"/>
            </a:xfrm>
          </p:grpSpPr>
          <p:sp>
            <p:nvSpPr>
              <p:cNvPr id="43" name="Rounded Rectangle 42"/>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44" name="Oval 43"/>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223350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9" name="Group 8"/>
          <p:cNvGrpSpPr/>
          <p:nvPr/>
        </p:nvGrpSpPr>
        <p:grpSpPr>
          <a:xfrm>
            <a:off x="939800" y="1250950"/>
            <a:ext cx="7251700" cy="5524500"/>
            <a:chOff x="939800" y="1250950"/>
            <a:chExt cx="7251700" cy="5524500"/>
          </a:xfrm>
        </p:grpSpPr>
        <p:pic>
          <p:nvPicPr>
            <p:cNvPr id="6" name="Picture 5"/>
            <p:cNvPicPr>
              <a:picLocks noChangeAspect="1"/>
            </p:cNvPicPr>
            <p:nvPr/>
          </p:nvPicPr>
          <p:blipFill>
            <a:blip r:embed="rId2"/>
            <a:stretch>
              <a:fillRect/>
            </a:stretch>
          </p:blipFill>
          <p:spPr>
            <a:xfrm>
              <a:off x="939800" y="1250950"/>
              <a:ext cx="7251700" cy="5524500"/>
            </a:xfrm>
            <a:prstGeom prst="rect">
              <a:avLst/>
            </a:prstGeom>
          </p:spPr>
        </p:pic>
        <p:sp>
          <p:nvSpPr>
            <p:cNvPr id="7" name="TextBox 6"/>
            <p:cNvSpPr txBox="1"/>
            <p:nvPr/>
          </p:nvSpPr>
          <p:spPr>
            <a:xfrm>
              <a:off x="2973917" y="167185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8" name="TextBox 7"/>
            <p:cNvSpPr txBox="1"/>
            <p:nvPr/>
          </p:nvSpPr>
          <p:spPr>
            <a:xfrm>
              <a:off x="5469467" y="541200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grpSp>
    </p:spTree>
    <p:extLst>
      <p:ext uri="{BB962C8B-B14F-4D97-AF65-F5344CB8AC3E}">
        <p14:creationId xmlns:p14="http://schemas.microsoft.com/office/powerpoint/2010/main" val="291704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Curved Connector 41"/>
          <p:cNvCxnSpPr/>
          <p:nvPr/>
        </p:nvCxnSpPr>
        <p:spPr>
          <a:xfrm flipV="1">
            <a:off x="4639622" y="4566397"/>
            <a:ext cx="1205408" cy="831103"/>
          </a:xfrm>
          <a:prstGeom prst="curvedConnector3">
            <a:avLst>
              <a:gd name="adj1" fmla="val -24805"/>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3316103" y="4920670"/>
            <a:ext cx="2737398" cy="1717415"/>
            <a:chOff x="793302" y="1800178"/>
            <a:chExt cx="3381390" cy="2121450"/>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0" y="2818118"/>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1797560" y="1800178"/>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2463141" y="229846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76976"/>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5760955" y="449295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endCxn id="72" idx="3"/>
          </p:cNvCxnSpPr>
          <p:nvPr/>
        </p:nvCxnSpPr>
        <p:spPr>
          <a:xfrm flipH="1" flipV="1">
            <a:off x="1998110" y="4862033"/>
            <a:ext cx="2563043" cy="79069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829815" y="3863493"/>
            <a:ext cx="588351" cy="1373735"/>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44" name="Oval 43"/>
          <p:cNvSpPr/>
          <p:nvPr/>
        </p:nvSpPr>
        <p:spPr>
          <a:xfrm rot="5400000">
            <a:off x="3762724" y="405498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5400000">
            <a:off x="4344617" y="405498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rot="5400000">
            <a:off x="3761641" y="534737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rot="5400000">
            <a:off x="4367404" y="5505843"/>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flipH="1">
            <a:off x="5084309" y="4960230"/>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195217" y="4770769"/>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5440315" y="473533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sp>
        <p:nvSpPr>
          <p:cNvPr id="85" name="Oval 84"/>
          <p:cNvSpPr/>
          <p:nvPr/>
        </p:nvSpPr>
        <p:spPr>
          <a:xfrm flipH="1">
            <a:off x="4367404" y="5199522"/>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flipH="1">
            <a:off x="4366353" y="47861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8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160403" y="5364327"/>
            <a:ext cx="3568500" cy="1400856"/>
            <a:chOff x="-233323" y="2191210"/>
            <a:chExt cx="4408015" cy="1730418"/>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1" y="2786743"/>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2810599"/>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702583" y="26366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45601"/>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6377151" y="47353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4" idx="0"/>
            <a:endCxn id="72" idx="3"/>
          </p:cNvCxnSpPr>
          <p:nvPr/>
        </p:nvCxnSpPr>
        <p:spPr>
          <a:xfrm flipH="1" flipV="1">
            <a:off x="1998110" y="4862033"/>
            <a:ext cx="1400993" cy="92583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rot="5400000">
            <a:off x="8088244" y="4020132"/>
            <a:ext cx="1741170" cy="1433058"/>
          </a:xfrm>
          <a:prstGeom prst="roundRect">
            <a:avLst/>
          </a:prstGeom>
          <a:solidFill>
            <a:schemeClr val="bg1">
              <a:lumMod val="85000"/>
              <a:alpha val="21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76" name="TextBox 75"/>
          <p:cNvSpPr txBox="1"/>
          <p:nvPr/>
        </p:nvSpPr>
        <p:spPr>
          <a:xfrm flipH="1">
            <a:off x="4899234" y="6077213"/>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295951" y="5129672"/>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6313651" y="489387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cxnSp>
        <p:nvCxnSpPr>
          <p:cNvPr id="66" name="Straight Connector 65"/>
          <p:cNvCxnSpPr/>
          <p:nvPr/>
        </p:nvCxnSpPr>
        <p:spPr>
          <a:xfrm flipH="1">
            <a:off x="4904611" y="4804586"/>
            <a:ext cx="1561551" cy="983287"/>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9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160403" y="5364327"/>
            <a:ext cx="3568500" cy="1400856"/>
            <a:chOff x="-233323" y="2191210"/>
            <a:chExt cx="4408015" cy="1730418"/>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1" y="2786743"/>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2810599"/>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702583" y="26366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45601"/>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6377151" y="47353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4" idx="0"/>
            <a:endCxn id="72" idx="3"/>
          </p:cNvCxnSpPr>
          <p:nvPr/>
        </p:nvCxnSpPr>
        <p:spPr>
          <a:xfrm flipH="1" flipV="1">
            <a:off x="1998110" y="4862033"/>
            <a:ext cx="1400993" cy="92583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rot="5400000">
            <a:off x="8088244" y="4020132"/>
            <a:ext cx="1741170" cy="1433058"/>
          </a:xfrm>
          <a:prstGeom prst="roundRect">
            <a:avLst/>
          </a:prstGeom>
          <a:solidFill>
            <a:schemeClr val="bg1">
              <a:lumMod val="85000"/>
              <a:alpha val="21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76" name="TextBox 75"/>
          <p:cNvSpPr txBox="1"/>
          <p:nvPr/>
        </p:nvSpPr>
        <p:spPr>
          <a:xfrm flipH="1">
            <a:off x="4899234" y="6077213"/>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295951" y="5129672"/>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6313651" y="489387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cxnSp>
        <p:nvCxnSpPr>
          <p:cNvPr id="66" name="Straight Connector 65"/>
          <p:cNvCxnSpPr/>
          <p:nvPr/>
        </p:nvCxnSpPr>
        <p:spPr>
          <a:xfrm flipH="1">
            <a:off x="4904611" y="4804586"/>
            <a:ext cx="1561551" cy="983287"/>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81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 name="Group 27"/>
          <p:cNvGrpSpPr/>
          <p:nvPr/>
        </p:nvGrpSpPr>
        <p:grpSpPr>
          <a:xfrm>
            <a:off x="820586" y="48261"/>
            <a:ext cx="6768207" cy="6843824"/>
            <a:chOff x="820586" y="48261"/>
            <a:chExt cx="6768207" cy="6843824"/>
          </a:xfrm>
        </p:grpSpPr>
        <p:sp>
          <p:nvSpPr>
            <p:cNvPr id="61" name="Rounded Rectangle 60"/>
            <p:cNvSpPr/>
            <p:nvPr/>
          </p:nvSpPr>
          <p:spPr>
            <a:xfrm>
              <a:off x="820586" y="2286000"/>
              <a:ext cx="6768207" cy="4606085"/>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799245" y="3870546"/>
              <a:ext cx="841151" cy="1166981"/>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srgbClr val="000000"/>
                  </a:solidFill>
                </a:rPr>
                <a:t>Data plane switch</a:t>
              </a:r>
              <a:endParaRPr lang="en-US" sz="1100" dirty="0">
                <a:solidFill>
                  <a:srgbClr val="000000"/>
                </a:solidFill>
              </a:endParaRPr>
            </a:p>
          </p:txBody>
        </p: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9957" y="2468845"/>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731904" y="-1041741"/>
                  <a:ext cx="1894649" cy="5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2729532"/>
                <a:ext cx="1482918" cy="323156"/>
              </a:xfrm>
              <a:prstGeom prst="rect">
                <a:avLst/>
              </a:prstGeom>
              <a:noFill/>
            </p:spPr>
            <p:txBody>
              <a:bodyPr wrap="none" rtlCol="0">
                <a:spAutoFit/>
              </a:bodyPr>
              <a:lstStyle/>
              <a:p>
                <a:r>
                  <a:rPr lang="en-US" sz="1100" dirty="0" smtClean="0">
                    <a:latin typeface="Courier New"/>
                    <a:cs typeface="Courier New"/>
                  </a:rPr>
                  <a:t>192.168.1.10</a:t>
                </a:r>
                <a:endParaRPr lang="en-US" sz="1200" dirty="0" smtClean="0">
                  <a:latin typeface="Courier New"/>
                  <a:cs typeface="Courier New"/>
                </a:endParaRP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94866" y="3050729"/>
              <a:ext cx="2713766" cy="1753857"/>
              <a:chOff x="608355" y="1755164"/>
              <a:chExt cx="3352197" cy="2166464"/>
            </a:xfrm>
          </p:grpSpPr>
          <p:sp>
            <p:nvSpPr>
              <p:cNvPr id="25" name="TextBox 24"/>
              <p:cNvSpPr txBox="1"/>
              <p:nvPr/>
            </p:nvSpPr>
            <p:spPr>
              <a:xfrm>
                <a:off x="2530472" y="2468845"/>
                <a:ext cx="1026623"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6481" y="2737706"/>
                <a:ext cx="1482918" cy="323156"/>
              </a:xfrm>
              <a:prstGeom prst="rect">
                <a:avLst/>
              </a:prstGeom>
              <a:noFill/>
            </p:spPr>
            <p:txBody>
              <a:bodyPr wrap="none" rtlCol="0">
                <a:spAutoFit/>
              </a:bodyPr>
              <a:lstStyle/>
              <a:p>
                <a:r>
                  <a:rPr lang="en-US" sz="11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9"/>
              <a:ext cx="6427338" cy="446014"/>
              <a:chOff x="530289" y="2868126"/>
              <a:chExt cx="7939413" cy="550941"/>
            </a:xfrm>
          </p:grpSpPr>
          <p:sp>
            <p:nvSpPr>
              <p:cNvPr id="34" name="Rounded Rectangle 33"/>
              <p:cNvSpPr/>
              <p:nvPr/>
            </p:nvSpPr>
            <p:spPr>
              <a:xfrm>
                <a:off x="530289" y="2992872"/>
                <a:ext cx="7939413" cy="426195"/>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404998"/>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346927" y="5106406"/>
              <a:ext cx="3381976" cy="1658777"/>
              <a:chOff x="-233323" y="1872611"/>
              <a:chExt cx="4177609" cy="2049017"/>
            </a:xfrm>
          </p:grpSpPr>
          <p:sp>
            <p:nvSpPr>
              <p:cNvPr id="55" name="Rounded Rectangle 54"/>
              <p:cNvSpPr/>
              <p:nvPr/>
            </p:nvSpPr>
            <p:spPr>
              <a:xfrm>
                <a:off x="746238"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489733" y="1872611"/>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1884021"/>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1340348" y="210049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461368" y="2248228"/>
                <a:ext cx="1482918" cy="323156"/>
              </a:xfrm>
              <a:prstGeom prst="rect">
                <a:avLst/>
              </a:prstGeom>
              <a:noFill/>
            </p:spPr>
            <p:txBody>
              <a:bodyPr wrap="none" rtlCol="0">
                <a:spAutoFit/>
              </a:bodyPr>
              <a:lstStyle/>
              <a:p>
                <a:r>
                  <a:rPr lang="en-US" sz="11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4308058" y="500582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2495721" y="443299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flipH="1">
              <a:off x="4897801" y="5423420"/>
              <a:ext cx="1200494" cy="261610"/>
            </a:xfrm>
            <a:prstGeom prst="rect">
              <a:avLst/>
            </a:prstGeom>
            <a:noFill/>
          </p:spPr>
          <p:txBody>
            <a:bodyPr wrap="none" rtlCol="0">
              <a:spAutoFit/>
            </a:bodyPr>
            <a:lstStyle/>
            <a:p>
              <a:r>
                <a:rPr lang="en-US" sz="11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4745154" y="4509435"/>
              <a:ext cx="1200494" cy="261610"/>
            </a:xfrm>
            <a:prstGeom prst="rect">
              <a:avLst/>
            </a:prstGeom>
            <a:noFill/>
          </p:spPr>
          <p:txBody>
            <a:bodyPr wrap="none" rtlCol="0">
              <a:spAutoFit/>
            </a:bodyPr>
            <a:lstStyle/>
            <a:p>
              <a:r>
                <a:rPr lang="en-US" sz="11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5075121" y="4651595"/>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2531048" y="465783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2515153" y="4508537"/>
              <a:ext cx="1200494" cy="261610"/>
            </a:xfrm>
            <a:prstGeom prst="rect">
              <a:avLst/>
            </a:prstGeom>
            <a:noFill/>
          </p:spPr>
          <p:txBody>
            <a:bodyPr wrap="none" rtlCol="0">
              <a:spAutoFit/>
            </a:bodyPr>
            <a:lstStyle/>
            <a:p>
              <a:r>
                <a:rPr lang="en-US" sz="1100" dirty="0" smtClean="0">
                  <a:latin typeface="Courier New"/>
                  <a:cs typeface="Courier New"/>
                </a:rPr>
                <a:t>192.168.3.10</a:t>
              </a:r>
              <a:endParaRPr lang="en-US" sz="1100" dirty="0">
                <a:latin typeface="Courier New"/>
                <a:cs typeface="Courier New"/>
              </a:endParaRPr>
            </a:p>
          </p:txBody>
        </p:sp>
        <p:cxnSp>
          <p:nvCxnSpPr>
            <p:cNvPr id="66" name="Straight Connector 65"/>
            <p:cNvCxnSpPr/>
            <p:nvPr/>
          </p:nvCxnSpPr>
          <p:spPr>
            <a:xfrm>
              <a:off x="4381500" y="5041089"/>
              <a:ext cx="0" cy="32323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89" idx="6"/>
            </p:cNvCxnSpPr>
            <p:nvPr/>
          </p:nvCxnSpPr>
          <p:spPr>
            <a:xfrm>
              <a:off x="2596480" y="4515785"/>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rot="16200000" flipH="1">
              <a:off x="5764113" y="443299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4095750" y="5050297"/>
              <a:ext cx="0" cy="32323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flipH="1">
              <a:off x="4022308" y="529088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flipH="1">
              <a:off x="4022308" y="500582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flipH="1">
              <a:off x="3725803" y="4442343"/>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flipH="1">
              <a:off x="3725803" y="404308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flipH="1">
              <a:off x="4566954" y="4447860"/>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flipH="1">
              <a:off x="4566954" y="404860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4715707" y="4515785"/>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622142" y="4122876"/>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524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III: Finish</a:t>
            </a:r>
          </a:p>
        </p:txBody>
      </p:sp>
      <p:pic>
        <p:nvPicPr>
          <p:cNvPr id="19" name="Picture 18"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876300"/>
            <a:ext cx="1960475" cy="5892800"/>
          </a:xfrm>
          <a:prstGeom prst="rect">
            <a:avLst/>
          </a:prstGeom>
        </p:spPr>
      </p:pic>
    </p:spTree>
    <p:extLst>
      <p:ext uri="{BB962C8B-B14F-4D97-AF65-F5344CB8AC3E}">
        <p14:creationId xmlns:p14="http://schemas.microsoft.com/office/powerpoint/2010/main" val="718608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GENI Portal is</a:t>
            </a:r>
            <a:r>
              <a:rPr lang="en-US" sz="4000" dirty="0" smtClean="0"/>
              <a:t>…	</a:t>
            </a:r>
            <a:endParaRPr lang="en-US" sz="4000" dirty="0"/>
          </a:p>
        </p:txBody>
      </p:sp>
      <p:sp>
        <p:nvSpPr>
          <p:cNvPr id="3" name="Content Placeholder 2"/>
          <p:cNvSpPr>
            <a:spLocks noGrp="1"/>
          </p:cNvSpPr>
          <p:nvPr>
            <p:ph idx="1"/>
          </p:nvPr>
        </p:nvSpPr>
        <p:spPr>
          <a:xfrm>
            <a:off x="342900" y="3276600"/>
            <a:ext cx="9232900" cy="3492500"/>
          </a:xfrm>
        </p:spPr>
        <p:txBody>
          <a:bodyPr/>
          <a:lstStyle/>
          <a:p>
            <a:pPr marL="0" indent="0">
              <a:spcBef>
                <a:spcPts val="2760"/>
              </a:spcBef>
              <a:buNone/>
            </a:pPr>
            <a:r>
              <a:rPr lang="en-US" sz="3200" dirty="0" smtClean="0"/>
              <a:t>A web-based tool for experimenters to manage </a:t>
            </a:r>
            <a:r>
              <a:rPr lang="en-US" sz="4000" b="1" dirty="0" smtClean="0">
                <a:solidFill>
                  <a:schemeClr val="tx1"/>
                </a:solidFill>
              </a:rPr>
              <a:t>experimenters</a:t>
            </a:r>
            <a:r>
              <a:rPr lang="en-US" sz="3200" dirty="0" smtClean="0"/>
              <a:t>, </a:t>
            </a:r>
            <a:r>
              <a:rPr lang="en-US" sz="4000" b="1" dirty="0" smtClean="0"/>
              <a:t>projects</a:t>
            </a:r>
            <a:r>
              <a:rPr lang="en-US" sz="3200" dirty="0" smtClean="0"/>
              <a:t>, and </a:t>
            </a:r>
            <a:r>
              <a:rPr lang="en-US" sz="4000" b="1" dirty="0" smtClean="0"/>
              <a:t>slices</a:t>
            </a:r>
            <a:r>
              <a:rPr lang="en-US" sz="3200" dirty="0" smtClean="0"/>
              <a:t>. </a:t>
            </a:r>
          </a:p>
          <a:p>
            <a:pPr marL="0" indent="0">
              <a:spcBef>
                <a:spcPts val="2760"/>
              </a:spcBef>
              <a:buNone/>
            </a:pPr>
            <a:r>
              <a:rPr lang="en-US" sz="3200" dirty="0" smtClean="0"/>
              <a:t>Includes simple tools to reserve </a:t>
            </a:r>
            <a:r>
              <a:rPr lang="en-US" sz="4000" b="1" dirty="0" smtClean="0"/>
              <a:t>resources</a:t>
            </a:r>
            <a:r>
              <a:rPr lang="en-US" sz="3200" dirty="0" smtClean="0"/>
              <a:t>.</a:t>
            </a:r>
          </a:p>
          <a:p>
            <a:pPr marL="0" indent="0">
              <a:spcBef>
                <a:spcPts val="2760"/>
              </a:spcBef>
              <a:buNone/>
            </a:pPr>
            <a:r>
              <a:rPr lang="en-US" sz="3200" dirty="0"/>
              <a:t>M</a:t>
            </a:r>
            <a:r>
              <a:rPr lang="en-US" sz="3200" dirty="0" smtClean="0"/>
              <a:t>ore to come in the future. </a:t>
            </a:r>
            <a:endParaRPr lang="en-US" sz="3200" dirty="0"/>
          </a:p>
        </p:txBody>
      </p:sp>
      <p:pic>
        <p:nvPicPr>
          <p:cNvPr id="4" name="Picture 3"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460500"/>
            <a:ext cx="4241219" cy="1460474"/>
          </a:xfrm>
          <a:prstGeom prst="rect">
            <a:avLst/>
          </a:prstGeom>
        </p:spPr>
      </p:pic>
    </p:spTree>
    <p:extLst>
      <p:ext uri="{BB962C8B-B14F-4D97-AF65-F5344CB8AC3E}">
        <p14:creationId xmlns:p14="http://schemas.microsoft.com/office/powerpoint/2010/main" val="453228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Jacks and </a:t>
            </a:r>
            <a:r>
              <a:rPr lang="en-US" sz="4000" dirty="0" err="1" smtClean="0"/>
              <a:t>jFed</a:t>
            </a:r>
            <a:r>
              <a:rPr lang="en-US" sz="4000" dirty="0" smtClean="0"/>
              <a:t> are …</a:t>
            </a:r>
            <a:endParaRPr lang="en-US" sz="4000" dirty="0"/>
          </a:p>
        </p:txBody>
      </p:sp>
      <p:sp>
        <p:nvSpPr>
          <p:cNvPr id="3" name="Content Placeholder 2"/>
          <p:cNvSpPr>
            <a:spLocks noGrp="1"/>
          </p:cNvSpPr>
          <p:nvPr>
            <p:ph idx="1"/>
          </p:nvPr>
        </p:nvSpPr>
        <p:spPr>
          <a:xfrm>
            <a:off x="200525" y="4897406"/>
            <a:ext cx="8943475" cy="1693167"/>
          </a:xfrm>
        </p:spPr>
        <p:txBody>
          <a:bodyPr/>
          <a:lstStyle/>
          <a:p>
            <a:pPr marL="0" indent="0" algn="ctr">
              <a:buNone/>
            </a:pPr>
            <a:r>
              <a:rPr lang="en-US" sz="3200" dirty="0"/>
              <a:t>G</a:t>
            </a:r>
            <a:r>
              <a:rPr lang="en-US" sz="3200" dirty="0" smtClean="0"/>
              <a:t>raphical </a:t>
            </a:r>
            <a:r>
              <a:rPr lang="en-US" sz="3200" dirty="0"/>
              <a:t>u</a:t>
            </a:r>
            <a:r>
              <a:rPr lang="en-US" sz="3200" dirty="0" smtClean="0"/>
              <a:t>ser interfaces (GUIs) for: </a:t>
            </a:r>
          </a:p>
          <a:p>
            <a:pPr lvl="1" algn="ctr"/>
            <a:r>
              <a:rPr lang="en-US" sz="2800" b="1" dirty="0" smtClean="0"/>
              <a:t>designing topologies </a:t>
            </a:r>
            <a:r>
              <a:rPr lang="en-US" sz="2800" dirty="0" smtClean="0"/>
              <a:t>in GENI</a:t>
            </a:r>
          </a:p>
          <a:p>
            <a:pPr lvl="1" algn="ctr"/>
            <a:r>
              <a:rPr lang="en-US" sz="2800" b="1" dirty="0"/>
              <a:t>r</a:t>
            </a:r>
            <a:r>
              <a:rPr lang="en-US" sz="2800" b="1" dirty="0" smtClean="0"/>
              <a:t>eserving resources </a:t>
            </a:r>
            <a:r>
              <a:rPr lang="en-US" sz="2800" dirty="0" smtClean="0"/>
              <a:t>in GENI</a:t>
            </a:r>
          </a:p>
          <a:p>
            <a:pPr algn="ctr"/>
            <a:endParaRPr lang="en-US" dirty="0"/>
          </a:p>
        </p:txBody>
      </p:sp>
      <p:pic>
        <p:nvPicPr>
          <p:cNvPr id="4" name="Picture 3" descr="JacksLab0_4.png"/>
          <p:cNvPicPr>
            <a:picLocks noChangeAspect="1"/>
          </p:cNvPicPr>
          <p:nvPr/>
        </p:nvPicPr>
        <p:blipFill rotWithShape="1">
          <a:blip r:embed="rId3">
            <a:extLst>
              <a:ext uri="{28A0092B-C50C-407E-A947-70E740481C1C}">
                <a14:useLocalDpi xmlns:a14="http://schemas.microsoft.com/office/drawing/2010/main" val="0"/>
              </a:ext>
            </a:extLst>
          </a:blip>
          <a:srcRect b="30570"/>
          <a:stretch/>
        </p:blipFill>
        <p:spPr>
          <a:xfrm>
            <a:off x="4600519" y="2801161"/>
            <a:ext cx="4554341" cy="2074345"/>
          </a:xfrm>
          <a:prstGeom prst="rect">
            <a:avLst/>
          </a:prstGeom>
          <a:ln w="57150" cmpd="sng">
            <a:solidFill>
              <a:srgbClr val="FF6600"/>
            </a:solidFill>
          </a:ln>
        </p:spPr>
      </p:pic>
      <p:pic>
        <p:nvPicPr>
          <p:cNvPr id="5" name="Picture 4"/>
          <p:cNvPicPr>
            <a:picLocks noChangeAspect="1"/>
          </p:cNvPicPr>
          <p:nvPr/>
        </p:nvPicPr>
        <p:blipFill>
          <a:blip r:embed="rId4"/>
          <a:stretch>
            <a:fillRect/>
          </a:stretch>
        </p:blipFill>
        <p:spPr>
          <a:xfrm>
            <a:off x="335474" y="1066359"/>
            <a:ext cx="4122721" cy="2491973"/>
          </a:xfrm>
          <a:prstGeom prst="rect">
            <a:avLst/>
          </a:prstGeom>
          <a:ln w="57150" cmpd="sng">
            <a:solidFill>
              <a:srgbClr val="FF6600"/>
            </a:solidFill>
          </a:ln>
        </p:spPr>
      </p:pic>
    </p:spTree>
    <p:extLst>
      <p:ext uri="{BB962C8B-B14F-4D97-AF65-F5344CB8AC3E}">
        <p14:creationId xmlns:p14="http://schemas.microsoft.com/office/powerpoint/2010/main" val="106554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geni.potx</Template>
  <TotalTime>95607</TotalTime>
  <Words>4635</Words>
  <Application>Microsoft Macintosh PowerPoint</Application>
  <PresentationFormat>On-screen Show (4:3)</PresentationFormat>
  <Paragraphs>1032</Paragraphs>
  <Slides>65</Slides>
  <Notes>54</Notes>
  <HiddenSlides>9</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geni</vt:lpstr>
      <vt:lpstr>Custom Design</vt:lpstr>
      <vt:lpstr>Are you ready for the tutorial?</vt:lpstr>
      <vt:lpstr>Lab Zero: A First Experiment using GENI</vt:lpstr>
      <vt:lpstr>Hands On Exercise</vt:lpstr>
      <vt:lpstr>Understand GENI Terminology</vt:lpstr>
      <vt:lpstr>Use the GENI Portal and Flack</vt:lpstr>
      <vt:lpstr>Use the GENI Portal  and Jacks</vt:lpstr>
      <vt:lpstr>Experiment Workflow</vt:lpstr>
      <vt:lpstr>The GENI Portal is… </vt:lpstr>
      <vt:lpstr>Jacks and jFed are …</vt:lpstr>
      <vt:lpstr>Experimenter</vt:lpstr>
      <vt:lpstr>Projects</vt:lpstr>
      <vt:lpstr>Experiment Workflow</vt:lpstr>
      <vt:lpstr>Part I:  Establish Management Environment</vt:lpstr>
      <vt:lpstr>Creating a GENI account</vt:lpstr>
      <vt:lpstr>InCommon</vt:lpstr>
      <vt:lpstr>Expiration and renewal</vt:lpstr>
      <vt:lpstr>Using SSH with a public/private keypair</vt:lpstr>
      <vt:lpstr>SSH with a password</vt:lpstr>
      <vt:lpstr>SSH with a private key</vt:lpstr>
      <vt:lpstr>PowerPoint Presentation</vt:lpstr>
      <vt:lpstr>PowerPoint Presentation</vt:lpstr>
      <vt:lpstr>On your local machine…</vt:lpstr>
      <vt:lpstr>Resource</vt:lpstr>
      <vt:lpstr>Aggregate</vt:lpstr>
      <vt:lpstr>Slice</vt:lpstr>
      <vt:lpstr>Putting it all together</vt:lpstr>
      <vt:lpstr>Part I continued: Obtain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Workflow</vt:lpstr>
      <vt:lpstr>Part II:  Execute Experiment</vt:lpstr>
      <vt:lpstr>PowerPoint Presentation</vt:lpstr>
      <vt:lpstr>PowerPoint Presentation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Workflow</vt:lpstr>
      <vt:lpstr>Finish</vt:lpstr>
      <vt:lpstr>PowerPoint Presentation</vt:lpstr>
      <vt:lpstr>Part III:  Finish Experiment</vt:lpstr>
      <vt:lpstr>Congratulations!</vt:lpstr>
      <vt:lpstr>PowerPoint Presentation</vt:lpstr>
      <vt:lpstr>Backups</vt:lpstr>
      <vt:lpstr>PowerPoint Presentation</vt:lpstr>
      <vt:lpstr>PowerPoint Presentation</vt:lpstr>
      <vt:lpstr>PowerPoint Presentation</vt:lpstr>
      <vt:lpstr>PowerPoint Presentation</vt:lpstr>
      <vt:lpstr>PowerPoint Presentation</vt:lpstr>
      <vt:lpstr>PowerPoint Presentation</vt:lpstr>
    </vt:vector>
  </TitlesOfParts>
  <Company>BBN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Available GENI Resources</dc:title>
  <dc:creator>Aaron Falk</dc:creator>
  <cp:lastModifiedBy>Sarah Edwards</cp:lastModifiedBy>
  <cp:revision>1144</cp:revision>
  <cp:lastPrinted>2014-06-05T20:05:43Z</cp:lastPrinted>
  <dcterms:created xsi:type="dcterms:W3CDTF">2011-03-04T20:37:51Z</dcterms:created>
  <dcterms:modified xsi:type="dcterms:W3CDTF">2014-11-07T14:09:42Z</dcterms:modified>
</cp:coreProperties>
</file>