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321" r:id="rId3"/>
    <p:sldId id="322" r:id="rId4"/>
    <p:sldId id="323" r:id="rId5"/>
    <p:sldId id="324" r:id="rId6"/>
    <p:sldId id="325" r:id="rId7"/>
    <p:sldId id="328" r:id="rId8"/>
    <p:sldId id="329" r:id="rId9"/>
    <p:sldId id="326" r:id="rId10"/>
    <p:sldId id="32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7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4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9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3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1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1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1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9D74A-7E5D-4842-9FAB-92434EDC70F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985E5-DF0B-E743-9F70-536820A0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09E7A-AE00-4FEA-9DBA-93B039E74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Filters (Bloom, Quotient, &amp; Cuckoo)</a:t>
            </a:r>
            <a:br>
              <a:rPr lang="en-US" sz="33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42876-1F41-4AAD-9334-7DA5CBF45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CSCI 333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0ACE4B-0E79-C14A-88F8-5FDCC6716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00C0B-8128-0740-8EB9-8C55DA65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 Filter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9FEB83-A890-8445-BAEC-C53BF2A62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20" y="1690689"/>
            <a:ext cx="6858879" cy="39770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EDCFF7F-2360-254B-AB87-1295C398394B}"/>
              </a:ext>
            </a:extLst>
          </p:cNvPr>
          <p:cNvSpPr/>
          <p:nvPr/>
        </p:nvSpPr>
        <p:spPr>
          <a:xfrm>
            <a:off x="7178479" y="5366960"/>
            <a:ext cx="643597" cy="30081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85E77D-3ABC-ED4C-BFA7-5F2D81999E36}"/>
              </a:ext>
            </a:extLst>
          </p:cNvPr>
          <p:cNvSpPr txBox="1"/>
          <p:nvPr/>
        </p:nvSpPr>
        <p:spPr>
          <a:xfrm>
            <a:off x="144754" y="6181158"/>
            <a:ext cx="66716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[https://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www.usenix.org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/conference/hotstorage11/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dont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-thrash-how-cache-your-hash-flash]</a:t>
            </a:r>
          </a:p>
        </p:txBody>
      </p:sp>
    </p:spTree>
    <p:extLst>
      <p:ext uri="{BB962C8B-B14F-4D97-AF65-F5344CB8AC3E}">
        <p14:creationId xmlns:p14="http://schemas.microsoft.com/office/powerpoint/2010/main" val="55422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4B691-33D4-004A-8AE3-D169CF02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4B201-2543-6C44-842C-C2A8EB7F0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any problems with Bloom filters?</a:t>
            </a:r>
          </a:p>
          <a:p>
            <a:pPr lvl="1"/>
            <a:r>
              <a:rPr lang="en-US" dirty="0"/>
              <a:t>What operations do they support/not support?</a:t>
            </a:r>
          </a:p>
          <a:p>
            <a:pPr lvl="1"/>
            <a:r>
              <a:rPr lang="en-US" dirty="0"/>
              <a:t>How do you grow a Bloom filter?</a:t>
            </a:r>
          </a:p>
          <a:p>
            <a:pPr lvl="1"/>
            <a:r>
              <a:rPr lang="en-US" dirty="0"/>
              <a:t>What if your filter itself exceeds RAM (how bad is locality)?</a:t>
            </a:r>
          </a:p>
        </p:txBody>
      </p:sp>
    </p:spTree>
    <p:extLst>
      <p:ext uri="{BB962C8B-B14F-4D97-AF65-F5344CB8AC3E}">
        <p14:creationId xmlns:p14="http://schemas.microsoft.com/office/powerpoint/2010/main" val="288524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A729-C103-B54E-9001-9C22F9D24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7E60-6556-5047-B82B-1C7B4C4FC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a technique from a homework question in Donald Knuth’s “The Art of Computer Programming: Sorting and Searching, volume 3” (Section 6.4, exercise 13)</a:t>
            </a:r>
          </a:p>
          <a:p>
            <a:r>
              <a:rPr lang="en-US" dirty="0" err="1"/>
              <a:t>Quotienting</a:t>
            </a:r>
            <a:r>
              <a:rPr lang="en-US" dirty="0"/>
              <a:t> Idea: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CA2CD8-8702-AB48-BF81-6B6CFB7D63CA}"/>
              </a:ext>
            </a:extLst>
          </p:cNvPr>
          <p:cNvGrpSpPr/>
          <p:nvPr/>
        </p:nvGrpSpPr>
        <p:grpSpPr>
          <a:xfrm>
            <a:off x="857250" y="3986212"/>
            <a:ext cx="5672361" cy="522923"/>
            <a:chOff x="1143000" y="4171950"/>
            <a:chExt cx="7563148" cy="69723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724AD1C-A25E-E942-B1E5-E747B11CC9F2}"/>
                </a:ext>
              </a:extLst>
            </p:cNvPr>
            <p:cNvSpPr/>
            <p:nvPr/>
          </p:nvSpPr>
          <p:spPr>
            <a:xfrm>
              <a:off x="2640330" y="4171950"/>
              <a:ext cx="6046470" cy="69723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70A01D-7E1C-C74F-8345-20885B938E78}"/>
                </a:ext>
              </a:extLst>
            </p:cNvPr>
            <p:cNvSpPr txBox="1"/>
            <p:nvPr/>
          </p:nvSpPr>
          <p:spPr>
            <a:xfrm>
              <a:off x="1143000" y="4389120"/>
              <a:ext cx="774144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Hash: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0542E9C-B013-1D49-A655-C9417CEA76B5}"/>
                </a:ext>
              </a:extLst>
            </p:cNvPr>
            <p:cNvSpPr txBox="1"/>
            <p:nvPr/>
          </p:nvSpPr>
          <p:spPr>
            <a:xfrm>
              <a:off x="2766060" y="4320510"/>
              <a:ext cx="5940088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latin typeface="Courier" pitchFamily="2" charset="0"/>
                </a:rPr>
                <a:t>1 0 1 1 0 0 1 0 1 1 0 1 1 1 0 0 1 0 1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812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A729-C103-B54E-9001-9C22F9D24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7E60-6556-5047-B82B-1C7B4C4FC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a technique from a homework question in Donald Knuth’s “The Art of Computer Programming: Sorting and Searching, volume 3” (Section 6.4, exercise 13)</a:t>
            </a:r>
          </a:p>
          <a:p>
            <a:r>
              <a:rPr lang="en-US" dirty="0" err="1"/>
              <a:t>Quotienting</a:t>
            </a:r>
            <a:r>
              <a:rPr lang="en-US" dirty="0"/>
              <a:t> Idea: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24AD1C-A25E-E942-B1E5-E747B11CC9F2}"/>
              </a:ext>
            </a:extLst>
          </p:cNvPr>
          <p:cNvSpPr/>
          <p:nvPr/>
        </p:nvSpPr>
        <p:spPr>
          <a:xfrm>
            <a:off x="1980247" y="3986212"/>
            <a:ext cx="4534853" cy="5229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70A01D-7E1C-C74F-8345-20885B938E78}"/>
              </a:ext>
            </a:extLst>
          </p:cNvPr>
          <p:cNvSpPr txBox="1"/>
          <p:nvPr/>
        </p:nvSpPr>
        <p:spPr>
          <a:xfrm>
            <a:off x="857251" y="4149090"/>
            <a:ext cx="5806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Hash: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542E9C-B013-1D49-A655-C9417CEA76B5}"/>
              </a:ext>
            </a:extLst>
          </p:cNvPr>
          <p:cNvSpPr txBox="1"/>
          <p:nvPr/>
        </p:nvSpPr>
        <p:spPr>
          <a:xfrm>
            <a:off x="2074545" y="4097633"/>
            <a:ext cx="44550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  <a:latin typeface="Courier" pitchFamily="2" charset="0"/>
              </a:rPr>
              <a:t>1 0 1 1 0 0 </a:t>
            </a:r>
            <a:r>
              <a:rPr lang="en-US" sz="1500" dirty="0">
                <a:latin typeface="Courier" pitchFamily="2" charset="0"/>
              </a:rPr>
              <a:t>1 0 1 1 0 1 </a:t>
            </a:r>
            <a:r>
              <a:rPr lang="en-US" sz="1500" dirty="0">
                <a:solidFill>
                  <a:schemeClr val="accent6"/>
                </a:solidFill>
                <a:latin typeface="Courier" pitchFamily="2" charset="0"/>
              </a:rPr>
              <a:t>1 1 0 0 1 0 1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DA8067-D3DA-5148-86B5-AE63898741BA}"/>
              </a:ext>
            </a:extLst>
          </p:cNvPr>
          <p:cNvSpPr txBox="1"/>
          <p:nvPr/>
        </p:nvSpPr>
        <p:spPr>
          <a:xfrm>
            <a:off x="1857887" y="4991684"/>
            <a:ext cx="24463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Quotient: </a:t>
            </a:r>
            <a:r>
              <a:rPr lang="en-US" sz="1350" dirty="0">
                <a:solidFill>
                  <a:srgbClr val="FF0000"/>
                </a:solidFill>
                <a:latin typeface="Courier" pitchFamily="2" charset="0"/>
              </a:rPr>
              <a:t>q</a:t>
            </a:r>
            <a:r>
              <a:rPr lang="en-US" sz="1350" dirty="0">
                <a:solidFill>
                  <a:srgbClr val="FF0000"/>
                </a:solidFill>
              </a:rPr>
              <a:t> most significant bits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537CA-6909-6D48-8EF8-5EDF3E00FBB4}"/>
              </a:ext>
            </a:extLst>
          </p:cNvPr>
          <p:cNvSpPr txBox="1"/>
          <p:nvPr/>
        </p:nvSpPr>
        <p:spPr>
          <a:xfrm>
            <a:off x="4763851" y="4991684"/>
            <a:ext cx="256518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6"/>
                </a:solidFill>
              </a:rPr>
              <a:t>Remainder: </a:t>
            </a:r>
            <a:r>
              <a:rPr lang="en-US" sz="1350" dirty="0">
                <a:solidFill>
                  <a:schemeClr val="accent6"/>
                </a:solidFill>
                <a:latin typeface="Courier" pitchFamily="2" charset="0"/>
              </a:rPr>
              <a:t>r</a:t>
            </a:r>
            <a:r>
              <a:rPr lang="en-US" sz="1350" dirty="0">
                <a:solidFill>
                  <a:schemeClr val="accent6"/>
                </a:solidFill>
              </a:rPr>
              <a:t> least significant bits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AFCFDBA-A048-4544-B82E-690E2B3E7931}"/>
              </a:ext>
            </a:extLst>
          </p:cNvPr>
          <p:cNvGrpSpPr/>
          <p:nvPr/>
        </p:nvGrpSpPr>
        <p:grpSpPr>
          <a:xfrm>
            <a:off x="3446146" y="3489007"/>
            <a:ext cx="3904858" cy="1131548"/>
            <a:chOff x="4594860" y="3509010"/>
            <a:chExt cx="5206477" cy="1508730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399D7138-3650-4349-83AD-98A6ABB6F286}"/>
                </a:ext>
              </a:extLst>
            </p:cNvPr>
            <p:cNvSpPr/>
            <p:nvPr/>
          </p:nvSpPr>
          <p:spPr>
            <a:xfrm>
              <a:off x="4594860" y="4001294"/>
              <a:ext cx="1828800" cy="1016446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90219B-1676-6241-8DB4-AB11ED2DBF57}"/>
                </a:ext>
              </a:extLst>
            </p:cNvPr>
            <p:cNvSpPr txBox="1"/>
            <p:nvPr/>
          </p:nvSpPr>
          <p:spPr>
            <a:xfrm>
              <a:off x="6423660" y="3509010"/>
              <a:ext cx="3377677" cy="4001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350" dirty="0">
                  <a:solidFill>
                    <a:schemeClr val="accent3">
                      <a:lumMod val="50000"/>
                    </a:schemeClr>
                  </a:solidFill>
                </a:rPr>
                <a:t>Remaining bits are discarded/lost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7C0B997-FA33-6C4F-B23A-5660D59286E1}"/>
                </a:ext>
              </a:extLst>
            </p:cNvPr>
            <p:cNvCxnSpPr>
              <a:stCxn id="10" idx="1"/>
              <a:endCxn id="9" idx="0"/>
            </p:cNvCxnSpPr>
            <p:nvPr/>
          </p:nvCxnSpPr>
          <p:spPr>
            <a:xfrm flipH="1">
              <a:off x="5509260" y="3709065"/>
              <a:ext cx="914400" cy="292229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78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04FF9-DFD7-CB41-A296-96732580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Quotient 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2EAA-DECF-EC44-825C-BF2EB5F80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618" y="2226469"/>
            <a:ext cx="8395115" cy="32635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quotient</a:t>
            </a:r>
            <a:r>
              <a:rPr lang="en-US" dirty="0"/>
              <a:t> is used as an index into an </a:t>
            </a:r>
            <a:r>
              <a:rPr lang="en-US" b="1" dirty="0">
                <a:latin typeface="Courier" pitchFamily="2" charset="0"/>
              </a:rPr>
              <a:t>m</a:t>
            </a:r>
            <a:r>
              <a:rPr lang="en-US" dirty="0"/>
              <a:t>-bucket array, where the </a:t>
            </a:r>
            <a:r>
              <a:rPr lang="en-US" dirty="0">
                <a:solidFill>
                  <a:schemeClr val="accent6"/>
                </a:solidFill>
              </a:rPr>
              <a:t>remainder</a:t>
            </a:r>
            <a:r>
              <a:rPr lang="en-US" dirty="0"/>
              <a:t> is stored.</a:t>
            </a:r>
          </a:p>
          <a:p>
            <a:pPr lvl="1"/>
            <a:r>
              <a:rPr lang="en-US" dirty="0"/>
              <a:t>Essentially, a </a:t>
            </a:r>
            <a:r>
              <a:rPr lang="en-US" dirty="0" err="1"/>
              <a:t>hashtable</a:t>
            </a:r>
            <a:r>
              <a:rPr lang="en-US" dirty="0"/>
              <a:t> that stores the remainders as a value</a:t>
            </a:r>
          </a:p>
          <a:p>
            <a:endParaRPr lang="en-US" dirty="0"/>
          </a:p>
          <a:p>
            <a:r>
              <a:rPr lang="en-US" dirty="0"/>
              <a:t>Collisions are resolved using linear probing and </a:t>
            </a:r>
            <a:r>
              <a:rPr lang="en-US" dirty="0">
                <a:solidFill>
                  <a:schemeClr val="tx2"/>
                </a:solidFill>
              </a:rPr>
              <a:t>3 extra bits </a:t>
            </a:r>
            <a:r>
              <a:rPr lang="en-US" dirty="0"/>
              <a:t>per bucket</a:t>
            </a:r>
          </a:p>
          <a:p>
            <a:pPr lvl="1"/>
            <a:r>
              <a:rPr lang="en-US" b="1" dirty="0" err="1">
                <a:latin typeface="Courier" pitchFamily="2" charset="0"/>
              </a:rPr>
              <a:t>is_occupied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/>
              <a:t>whether a slot is the </a:t>
            </a:r>
            <a:r>
              <a:rPr lang="en-US" u="sng" dirty="0"/>
              <a:t>canonical slot </a:t>
            </a:r>
            <a:r>
              <a:rPr lang="en-US" dirty="0"/>
              <a:t>for </a:t>
            </a:r>
            <a:r>
              <a:rPr lang="en-US" i="1" dirty="0"/>
              <a:t>some</a:t>
            </a:r>
            <a:r>
              <a:rPr lang="en-US" dirty="0"/>
              <a:t> value currently stored in the filter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b="1" dirty="0" err="1">
                <a:latin typeface="Courier" pitchFamily="2" charset="0"/>
              </a:rPr>
              <a:t>is_continuation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/>
              <a:t>whether a slot holds a </a:t>
            </a:r>
            <a:r>
              <a:rPr lang="en-US" dirty="0">
                <a:solidFill>
                  <a:schemeClr val="accent6"/>
                </a:solidFill>
              </a:rPr>
              <a:t>remainder</a:t>
            </a:r>
            <a:r>
              <a:rPr lang="en-US" dirty="0"/>
              <a:t> that is part of a </a:t>
            </a:r>
            <a:r>
              <a:rPr lang="en-US" u="sng" dirty="0"/>
              <a:t>run</a:t>
            </a:r>
            <a:r>
              <a:rPr lang="en-US" dirty="0"/>
              <a:t> (but not the first)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b="1" dirty="0" err="1">
                <a:latin typeface="Courier" pitchFamily="2" charset="0"/>
              </a:rPr>
              <a:t>is_shifted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/>
              <a:t>whether a slot holds a </a:t>
            </a:r>
            <a:r>
              <a:rPr lang="en-US" dirty="0">
                <a:solidFill>
                  <a:schemeClr val="accent6"/>
                </a:solidFill>
              </a:rPr>
              <a:t>remainder</a:t>
            </a:r>
            <a:r>
              <a:rPr lang="en-US" dirty="0"/>
              <a:t> that is not in its </a:t>
            </a:r>
            <a:r>
              <a:rPr lang="en-US" u="sng" dirty="0"/>
              <a:t>canonical slot</a:t>
            </a:r>
            <a:endParaRPr lang="en-US" u="sng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34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4BA0-03E5-4D48-89CF-01E1B9FD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Filter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75B331-2708-0E4C-B97D-04D0A5D58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872" y="1545693"/>
            <a:ext cx="6246257" cy="4040009"/>
          </a:xfrm>
          <a:prstGeom prst="rect">
            <a:avLst/>
          </a:prstGeom>
        </p:spPr>
      </p:pic>
      <p:sp>
        <p:nvSpPr>
          <p:cNvPr id="7" name="Line Callout 1 6">
            <a:extLst>
              <a:ext uri="{FF2B5EF4-FFF2-40B4-BE49-F238E27FC236}">
                <a16:creationId xmlns:a16="http://schemas.microsoft.com/office/drawing/2014/main" id="{D0D6DCB4-1248-8140-A5D2-23B3168F41AF}"/>
              </a:ext>
            </a:extLst>
          </p:cNvPr>
          <p:cNvSpPr/>
          <p:nvPr/>
        </p:nvSpPr>
        <p:spPr>
          <a:xfrm>
            <a:off x="330492" y="1878526"/>
            <a:ext cx="1118381" cy="907367"/>
          </a:xfrm>
          <a:prstGeom prst="borderCallout1">
            <a:avLst>
              <a:gd name="adj1" fmla="val 46657"/>
              <a:gd name="adj2" fmla="val 105818"/>
              <a:gd name="adj3" fmla="val 34356"/>
              <a:gd name="adj4" fmla="val 1642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Hash table with external chaining</a:t>
            </a:r>
          </a:p>
        </p:txBody>
      </p:sp>
      <p:sp>
        <p:nvSpPr>
          <p:cNvPr id="8" name="Line Callout 1 7">
            <a:extLst>
              <a:ext uri="{FF2B5EF4-FFF2-40B4-BE49-F238E27FC236}">
                <a16:creationId xmlns:a16="http://schemas.microsoft.com/office/drawing/2014/main" id="{217AF3CE-8CE3-D04F-897C-F2CFDCA1E710}"/>
              </a:ext>
            </a:extLst>
          </p:cNvPr>
          <p:cNvSpPr/>
          <p:nvPr/>
        </p:nvSpPr>
        <p:spPr>
          <a:xfrm>
            <a:off x="144754" y="3175548"/>
            <a:ext cx="1118381" cy="907367"/>
          </a:xfrm>
          <a:prstGeom prst="borderCallout1">
            <a:avLst>
              <a:gd name="adj1" fmla="val 46657"/>
              <a:gd name="adj2" fmla="val 105818"/>
              <a:gd name="adj3" fmla="val 105214"/>
              <a:gd name="adj4" fmla="val 145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Hash table with linear probing + bits </a:t>
            </a:r>
          </a:p>
        </p:txBody>
      </p:sp>
      <p:sp>
        <p:nvSpPr>
          <p:cNvPr id="9" name="Line Callout 1 8">
            <a:extLst>
              <a:ext uri="{FF2B5EF4-FFF2-40B4-BE49-F238E27FC236}">
                <a16:creationId xmlns:a16="http://schemas.microsoft.com/office/drawing/2014/main" id="{4E56726F-F0EF-0B40-A475-1CEB75E44EE1}"/>
              </a:ext>
            </a:extLst>
          </p:cNvPr>
          <p:cNvSpPr/>
          <p:nvPr/>
        </p:nvSpPr>
        <p:spPr>
          <a:xfrm>
            <a:off x="7807081" y="1478559"/>
            <a:ext cx="1118381" cy="1185341"/>
          </a:xfrm>
          <a:prstGeom prst="borderCallout1">
            <a:avLst>
              <a:gd name="adj1" fmla="val 134670"/>
              <a:gd name="adj2" fmla="val -12991"/>
              <a:gd name="adj3" fmla="val 116787"/>
              <a:gd name="adj4" fmla="val 13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Table of objects with quotients/ remainders for reference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7AB420-B786-1147-A046-9CB1A9BB8327}"/>
              </a:ext>
            </a:extLst>
          </p:cNvPr>
          <p:cNvSpPr txBox="1"/>
          <p:nvPr/>
        </p:nvSpPr>
        <p:spPr>
          <a:xfrm>
            <a:off x="144754" y="6181158"/>
            <a:ext cx="66716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[https://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www.usenix.org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/conference/hotstorage11/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dont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-thrash-how-cache-your-hash-flash]</a:t>
            </a:r>
          </a:p>
        </p:txBody>
      </p:sp>
    </p:spTree>
    <p:extLst>
      <p:ext uri="{BB962C8B-B14F-4D97-AF65-F5344CB8AC3E}">
        <p14:creationId xmlns:p14="http://schemas.microsoft.com/office/powerpoint/2010/main" val="31664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4BA0-03E5-4D48-89CF-01E1B9FD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Filter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75B331-2708-0E4C-B97D-04D0A5D58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872" y="1545693"/>
            <a:ext cx="6246257" cy="40400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046F08-47FC-8044-A131-4FB9FF021812}"/>
              </a:ext>
            </a:extLst>
          </p:cNvPr>
          <p:cNvSpPr txBox="1"/>
          <p:nvPr/>
        </p:nvSpPr>
        <p:spPr>
          <a:xfrm>
            <a:off x="144754" y="6181158"/>
            <a:ext cx="66716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[https://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www.usenix.org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/conference/hotstorage11/</a:t>
            </a:r>
            <a:r>
              <a:rPr lang="en-US" sz="1350" dirty="0" err="1">
                <a:solidFill>
                  <a:schemeClr val="bg2">
                    <a:lumMod val="50000"/>
                  </a:schemeClr>
                </a:solidFill>
              </a:rPr>
              <a:t>dont</a:t>
            </a:r>
            <a:r>
              <a:rPr lang="en-US" sz="1350" dirty="0">
                <a:solidFill>
                  <a:schemeClr val="bg2">
                    <a:lumMod val="50000"/>
                  </a:schemeClr>
                </a:solidFill>
              </a:rPr>
              <a:t>-thrash-how-cache-your-hash-flash]</a:t>
            </a:r>
          </a:p>
        </p:txBody>
      </p:sp>
    </p:spTree>
    <p:extLst>
      <p:ext uri="{BB962C8B-B14F-4D97-AF65-F5344CB8AC3E}">
        <p14:creationId xmlns:p14="http://schemas.microsoft.com/office/powerpoint/2010/main" val="283852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BAC6-3B86-9644-8EC1-F8A1BAD7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Filter Concept-check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A7ABB-B5FB-0C40-A4D5-95E30A9BF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possible reasons for a collision?</a:t>
            </a:r>
          </a:p>
          <a:p>
            <a:pPr lvl="1"/>
            <a:r>
              <a:rPr lang="en-US" dirty="0"/>
              <a:t>Which collisions are treated as “false positives”</a:t>
            </a:r>
          </a:p>
          <a:p>
            <a:r>
              <a:rPr lang="en-US" dirty="0"/>
              <a:t>What parameters does the QF give the user? In other words:</a:t>
            </a:r>
          </a:p>
          <a:p>
            <a:pPr lvl="1"/>
            <a:r>
              <a:rPr lang="en-US" dirty="0"/>
              <a:t>What knobs can you turn to control the size of the filter?</a:t>
            </a:r>
          </a:p>
          <a:p>
            <a:pPr lvl="1"/>
            <a:r>
              <a:rPr lang="en-US" dirty="0"/>
              <a:t>What knobs can you turn to control the false positive rate of the filter?</a:t>
            </a:r>
          </a:p>
        </p:txBody>
      </p:sp>
    </p:spTree>
    <p:extLst>
      <p:ext uri="{BB962C8B-B14F-4D97-AF65-F5344CB8AC3E}">
        <p14:creationId xmlns:p14="http://schemas.microsoft.com/office/powerpoint/2010/main" val="178682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236-0867-C946-8EC1-4FF38F83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QF over BF?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250AC-128B-9648-B56A-A6D3C5B02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Supports deletes</a:t>
            </a:r>
          </a:p>
          <a:p>
            <a:r>
              <a:rPr lang="en-US" dirty="0"/>
              <a:t>Supports “merges”</a:t>
            </a:r>
          </a:p>
          <a:p>
            <a:r>
              <a:rPr lang="en-US" dirty="0"/>
              <a:t>Good cache locality</a:t>
            </a:r>
          </a:p>
          <a:p>
            <a:pPr lvl="1"/>
            <a:r>
              <a:rPr lang="en-US" dirty="0"/>
              <a:t>How many locations accessed per operation?</a:t>
            </a:r>
          </a:p>
          <a:p>
            <a:pPr lvl="1"/>
            <a:r>
              <a:rPr lang="en-US" dirty="0"/>
              <a:t>Some math can show that runs/clusters are expected to be small</a:t>
            </a:r>
          </a:p>
          <a:p>
            <a:pPr lvl="1"/>
            <a:endParaRPr lang="en-US" dirty="0"/>
          </a:p>
          <a:p>
            <a:r>
              <a:rPr lang="en-US" b="1" dirty="0"/>
              <a:t>Don’t Thrash, How to Cache Your Hash on Flash</a:t>
            </a:r>
            <a:r>
              <a:rPr lang="en-US" dirty="0"/>
              <a:t> also introduces the </a:t>
            </a:r>
            <a:r>
              <a:rPr lang="en-US" dirty="0">
                <a:solidFill>
                  <a:srgbClr val="FF0000"/>
                </a:solidFill>
              </a:rPr>
              <a:t>Cascade filter</a:t>
            </a:r>
            <a:r>
              <a:rPr lang="en-US" dirty="0"/>
              <a:t>, a write-optimized filter made up of increasingly large QFs that spill over to disk.</a:t>
            </a:r>
          </a:p>
          <a:p>
            <a:pPr lvl="1"/>
            <a:r>
              <a:rPr lang="en-US" dirty="0"/>
              <a:t>Similar idea to Log-structured merge trees, which we will discuss soon!</a:t>
            </a:r>
          </a:p>
        </p:txBody>
      </p:sp>
    </p:spTree>
    <p:extLst>
      <p:ext uri="{BB962C8B-B14F-4D97-AF65-F5344CB8AC3E}">
        <p14:creationId xmlns:p14="http://schemas.microsoft.com/office/powerpoint/2010/main" val="359838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502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</vt:lpstr>
      <vt:lpstr>Office Theme</vt:lpstr>
      <vt:lpstr>Filters (Bloom, Quotient, &amp; Cuckoo) </vt:lpstr>
      <vt:lpstr>Bloom Filters</vt:lpstr>
      <vt:lpstr>Quotient Filters</vt:lpstr>
      <vt:lpstr>Quotient Filters</vt:lpstr>
      <vt:lpstr>Building a Quotient Filter</vt:lpstr>
      <vt:lpstr>Quotient Filter Example</vt:lpstr>
      <vt:lpstr>Quotient Filter Example</vt:lpstr>
      <vt:lpstr>Quotient Filter Concept-check</vt:lpstr>
      <vt:lpstr>Why QF over BF?</vt:lpstr>
      <vt:lpstr>Cascade Filter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2019-04-16T02:02:52Z</dcterms:created>
  <dcterms:modified xsi:type="dcterms:W3CDTF">2019-04-16T02:18:38Z</dcterms:modified>
</cp:coreProperties>
</file>