
<file path=[Content_Types].xml><?xml version="1.0" encoding="utf-8"?>
<Types xmlns="http://schemas.openxmlformats.org/package/2006/content-types">
  <Override PartName="/ppt/tags/tag57.xml" ContentType="application/vnd.openxmlformats-officedocument.presentationml.tags+xml"/>
  <Default Extension="rels" ContentType="application/vnd.openxmlformats-package.relationships+xml"/>
  <Override PartName="/ppt/slides/slide14.xml" ContentType="application/vnd.openxmlformats-officedocument.presentationml.slide+xml"/>
  <Override PartName="/ppt/tags/tag24.xml" ContentType="application/vnd.openxmlformats-officedocument.presentationml.tags+xml"/>
  <Override PartName="/ppt/tags/tag50.xml" ContentType="application/vnd.openxmlformats-officedocument.presentationml.tags+xml"/>
  <Override PartName="/ppt/tags/tag33.xml" ContentType="application/vnd.openxmlformats-officedocument.presentationml.tags+xml"/>
  <Default Extension="xml" ContentType="application/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tags/tag47.xml" ContentType="application/vnd.openxmlformats-officedocument.presentationml.tags+xml"/>
  <Override PartName="/ppt/slides/slide5.xml" ContentType="application/vnd.openxmlformats-officedocument.presentationml.slide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tags/tag40.xml" ContentType="application/vnd.openxmlformats-officedocument.presentationml.tags+xml"/>
  <Override PartName="/ppt/tags/tag56.xml" ContentType="application/vnd.openxmlformats-officedocument.presentationml.tags+xml"/>
  <Override PartName="/ppt/tags/tag23.xml" ContentType="application/vnd.openxmlformats-officedocument.presentationml.tags+xml"/>
  <Override PartName="/ppt/slides/slide13.xml" ContentType="application/vnd.openxmlformats-officedocument.presentationml.slide+xml"/>
  <Override PartName="/ppt/tags/tag39.xml" ContentType="application/vnd.openxmlformats-officedocument.presentationml.tags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tags/tag32.xml" ContentType="application/vnd.openxmlformats-officedocument.presentationml.tags+xml"/>
  <Override PartName="/ppt/tags/tag15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63.xml" ContentType="application/vnd.openxmlformats-officedocument.presentationml.tags+xml"/>
  <Override PartName="/ppt/tags/tag46.xml" ContentType="application/vnd.openxmlformats-officedocument.presentationml.tags+xml"/>
  <Override PartName="/ppt/tags/tag3.xml" ContentType="application/vnd.openxmlformats-officedocument.presentationml.tags+xml"/>
  <Override PartName="/ppt/slides/slide4.xml" ContentType="application/vnd.openxmlformats-officedocument.presentationml.slide+xml"/>
  <Override PartName="/ppt/tags/tag29.xml" ContentType="application/vnd.openxmlformats-officedocument.presentationml.tags+xml"/>
  <Override PartName="/ppt/slideLayouts/slideLayout4.xml" ContentType="application/vnd.openxmlformats-officedocument.presentationml.slideLayout+xml"/>
  <Default Extension="png" ContentType="image/png"/>
  <Override PartName="/ppt/tags/tag55.xml" ContentType="application/vnd.openxmlformats-officedocument.presentationml.tags+xml"/>
  <Override PartName="/ppt/slides/slide12.xml" ContentType="application/vnd.openxmlformats-officedocument.presentationml.slide+xml"/>
  <Override PartName="/ppt/tags/tag38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62.xml" ContentType="application/vnd.openxmlformats-officedocument.presentationml.tags+xml"/>
  <Override PartName="/ppt/tags/tag9.xml" ContentType="application/vnd.openxmlformats-officedocument.presentationml.tags+xml"/>
  <Override PartName="/ppt/tags/tag45.xml" ContentType="application/vnd.openxmlformats-officedocument.presentationml.tags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tags/tag28.xml" ContentType="application/vnd.openxmlformats-officedocument.presentationml.tags+xml"/>
  <Override PartName="/ppt/slideLayouts/slideLayout3.xml" ContentType="application/vnd.openxmlformats-officedocument.presentationml.slideLayout+xml"/>
  <Override PartName="/ppt/tags/tag54.xml" ContentType="application/vnd.openxmlformats-officedocument.presentationml.tags+xml"/>
  <Override PartName="/ppt/slides/slide11.xml" ContentType="application/vnd.openxmlformats-officedocument.presentationml.slide+xml"/>
  <Override PartName="/ppt/tags/tag37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tags/tag13.xml" ContentType="application/vnd.openxmlformats-officedocument.presentationml.tags+xml"/>
  <Override PartName="/ppt/tags/tag68.xml" ContentType="application/vnd.openxmlformats-officedocument.presentationml.tags+xml"/>
  <Override PartName="/ppt/tags/tag61.xml" ContentType="application/vnd.openxmlformats-officedocument.presentationml.tags+xml"/>
  <Override PartName="/ppt/slides/slide9.xml" ContentType="application/vnd.openxmlformats-officedocument.presentationml.slide+xml"/>
  <Override PartName="/ppt/tags/tag8.xml" ContentType="application/vnd.openxmlformats-officedocument.presentationml.tags+xml"/>
  <Override PartName="/ppt/slideLayouts/slideLayout9.xml" ContentType="application/vnd.openxmlformats-officedocument.presentationml.slideLayout+xml"/>
  <Override PartName="/ppt/tags/tag44.xml" ContentType="application/vnd.openxmlformats-officedocument.presentationml.tags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7.xml" ContentType="application/vnd.openxmlformats-officedocument.presentationml.tags+xml"/>
  <Override PartName="/ppt/tags/tag53.xml" ContentType="application/vnd.openxmlformats-officedocument.presentationml.tags+xml"/>
  <Override PartName="/ppt/slides/slide10.xml" ContentType="application/vnd.openxmlformats-officedocument.presentationml.slide+xml"/>
  <Override PartName="/ppt/tags/tag36.xml" ContentType="application/vnd.openxmlformats-officedocument.presentationml.tags+xml"/>
  <Override PartName="/ppt/tags/tag20.xml" ContentType="application/vnd.openxmlformats-officedocument.presentationml.tags+xml"/>
  <Override PartName="/docProps/app.xml" ContentType="application/vnd.openxmlformats-officedocument.extended-propertie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tags/tag67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43.xml" ContentType="application/vnd.openxmlformats-officedocument.presentationml.tags+xml"/>
  <Override PartName="/ppt/tags/tag59.xml" ContentType="application/vnd.openxmlformats-officedocument.presentationml.tags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26.xml" ContentType="application/vnd.openxmlformats-officedocument.presentationml.tags+xml"/>
  <Override PartName="/ppt/tags/tag52.xml" ContentType="application/vnd.openxmlformats-officedocument.presentationml.tags+xml"/>
  <Default Extension="jpeg" ContentType="image/jpeg"/>
  <Override PartName="/ppt/viewProps.xml" ContentType="application/vnd.openxmlformats-officedocument.presentationml.viewProps+xml"/>
  <Override PartName="/ppt/tags/tag35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66.xml" ContentType="application/vnd.openxmlformats-officedocument.presentationml.tags+xml"/>
  <Override PartName="/ppt/slideLayouts/slideLayout11.xml" ContentType="application/vnd.openxmlformats-officedocument.presentationml.slideLayout+xml"/>
  <Override PartName="/ppt/tags/tag49.xml" ContentType="application/vnd.openxmlformats-officedocument.presentationml.tags+xml"/>
  <Override PartName="/ppt/tags/tag6.xml" ContentType="application/vnd.openxmlformats-officedocument.presentationml.tag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tags/tag42.xml" ContentType="application/vnd.openxmlformats-officedocument.presentationml.tags+xml"/>
  <Override PartName="/ppt/tags/tag58.xml" ContentType="application/vnd.openxmlformats-officedocument.presentationml.tags+xml"/>
  <Override PartName="/ppt/notesMasters/notesMaster1.xml" ContentType="application/vnd.openxmlformats-officedocument.presentationml.notesMaster+xml"/>
  <Override PartName="/ppt/tags/tag25.xml" ContentType="application/vnd.openxmlformats-officedocument.presentationml.tags+xml"/>
  <Override PartName="/ppt/tags/tag51.xml" ContentType="application/vnd.openxmlformats-officedocument.presentationml.tags+xml"/>
  <Override PartName="/ppt/tags/tag34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heme/theme1.xml" ContentType="application/vnd.openxmlformats-officedocument.theme+xml"/>
  <Override PartName="/ppt/tags/tag65.xml" ContentType="application/vnd.openxmlformats-officedocument.presentationml.tags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tags/tag5.xml" ContentType="application/vnd.openxmlformats-officedocument.presentationml.tags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1.xml" ContentType="application/vnd.openxmlformats-officedocument.presentationml.tags+xml"/>
  <Override PartName="/ppt/tags/tag4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71" r:id="rId2"/>
    <p:sldId id="256" r:id="rId3"/>
    <p:sldId id="342" r:id="rId4"/>
    <p:sldId id="373" r:id="rId5"/>
    <p:sldId id="374" r:id="rId6"/>
    <p:sldId id="379" r:id="rId7"/>
    <p:sldId id="384" r:id="rId8"/>
    <p:sldId id="382" r:id="rId9"/>
    <p:sldId id="383" r:id="rId10"/>
    <p:sldId id="375" r:id="rId11"/>
    <p:sldId id="376" r:id="rId12"/>
    <p:sldId id="377" r:id="rId13"/>
    <p:sldId id="378" r:id="rId14"/>
    <p:sldId id="370" r:id="rId15"/>
  </p:sldIdLst>
  <p:sldSz cx="9144000" cy="6858000" type="screen4x3"/>
  <p:notesSz cx="7086600" cy="942975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FFFF00"/>
    <a:srgbClr val="99FF99"/>
    <a:srgbClr val="FF9966"/>
    <a:srgbClr val="FFCC99"/>
    <a:srgbClr val="800080"/>
    <a:srgbClr val="C0C0C0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224" autoAdjust="0"/>
    <p:restoredTop sz="89008" autoAdjust="0"/>
  </p:normalViewPr>
  <p:slideViewPr>
    <p:cSldViewPr>
      <p:cViewPr varScale="1">
        <p:scale>
          <a:sx n="78" d="100"/>
          <a:sy n="78" d="100"/>
        </p:scale>
        <p:origin x="-8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6" y="-90"/>
      </p:cViewPr>
      <p:guideLst>
        <p:guide orient="horz" pos="2970"/>
        <p:guide pos="22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73" tIns="44636" rIns="89273" bIns="44636" numCol="1" anchor="t" anchorCtr="0" compatLnSpc="1">
            <a:prstTxWarp prst="textNoShape">
              <a:avLst/>
            </a:prstTxWarp>
          </a:bodyPr>
          <a:lstStyle>
            <a:lvl1pPr defTabSz="892175">
              <a:defRPr sz="1200"/>
            </a:lvl1pPr>
          </a:lstStyle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73" tIns="44636" rIns="89273" bIns="44636" numCol="1" anchor="t" anchorCtr="0" compatLnSpc="1">
            <a:prstTxWarp prst="textNoShape">
              <a:avLst/>
            </a:prstTxWarp>
          </a:bodyPr>
          <a:lstStyle>
            <a:lvl1pPr algn="r" defTabSz="892175">
              <a:defRPr sz="1200"/>
            </a:lvl1pPr>
          </a:lstStyle>
          <a:p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73" tIns="44636" rIns="89273" bIns="44636" numCol="1" anchor="b" anchorCtr="0" compatLnSpc="1">
            <a:prstTxWarp prst="textNoShape">
              <a:avLst/>
            </a:prstTxWarp>
          </a:bodyPr>
          <a:lstStyle>
            <a:lvl1pPr defTabSz="892175">
              <a:defRPr sz="1200"/>
            </a:lvl1pPr>
          </a:lstStyle>
          <a:p>
            <a:endParaRPr lang="en-US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73" tIns="44636" rIns="89273" bIns="44636" numCol="1" anchor="b" anchorCtr="0" compatLnSpc="1">
            <a:prstTxWarp prst="textNoShape">
              <a:avLst/>
            </a:prstTxWarp>
          </a:bodyPr>
          <a:lstStyle>
            <a:lvl1pPr algn="r" defTabSz="892175">
              <a:defRPr sz="1200"/>
            </a:lvl1pPr>
          </a:lstStyle>
          <a:p>
            <a:fld id="{A7B21F9D-42A7-D845-9101-F921F9DD4F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0" tIns="47186" rIns="94370" bIns="47186" numCol="1" anchor="t" anchorCtr="0" compatLnSpc="1">
            <a:prstTxWarp prst="textNoShape">
              <a:avLst/>
            </a:prstTxWarp>
          </a:bodyPr>
          <a:lstStyle>
            <a:lvl1pPr defTabSz="944563">
              <a:defRPr sz="13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0" tIns="47186" rIns="94370" bIns="47186" numCol="1" anchor="t" anchorCtr="0" compatLnSpc="1">
            <a:prstTxWarp prst="textNoShape">
              <a:avLst/>
            </a:prstTxWarp>
          </a:bodyPr>
          <a:lstStyle>
            <a:lvl1pPr algn="r" defTabSz="944563">
              <a:defRPr sz="13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708025"/>
            <a:ext cx="4714875" cy="353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79925"/>
            <a:ext cx="56673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0" tIns="47186" rIns="94370" bIns="47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0" tIns="47186" rIns="94370" bIns="47186" numCol="1" anchor="b" anchorCtr="0" compatLnSpc="1">
            <a:prstTxWarp prst="textNoShape">
              <a:avLst/>
            </a:prstTxWarp>
          </a:bodyPr>
          <a:lstStyle>
            <a:lvl1pPr defTabSz="944563">
              <a:defRPr sz="13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8956675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70" tIns="47186" rIns="94370" bIns="47186" numCol="1" anchor="b" anchorCtr="0" compatLnSpc="1">
            <a:prstTxWarp prst="textNoShape">
              <a:avLst/>
            </a:prstTxWarp>
          </a:bodyPr>
          <a:lstStyle>
            <a:lvl1pPr algn="r" defTabSz="944563">
              <a:defRPr sz="1300"/>
            </a:lvl1pPr>
          </a:lstStyle>
          <a:p>
            <a:fld id="{61C9832B-919E-7C4A-8D37-49A042B94E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8A947-0B28-3742-B590-E02FC9BF68E7}" type="slidenum">
              <a:rPr lang="en-US"/>
              <a:pPr/>
              <a:t>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973C0-2407-A44D-A1E6-C69D4C50D7F9}" type="slidenum">
              <a:rPr lang="en-US"/>
              <a:pPr/>
              <a:t>3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EAE63-5B20-1C4F-8170-36B633E2A921}" type="slidenum">
              <a:rPr lang="en-US"/>
              <a:pPr/>
              <a:t>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8A947-0B28-3742-B590-E02FC9BF68E7}" type="slidenum">
              <a:rPr lang="en-US"/>
              <a:pPr/>
              <a:t>14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Myriad Web" pitchFamily="34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Myriad Web" pitchFamily="34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-65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Gill Sans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Gill Sans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Gill Sans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Gill Sans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Gill San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Gill San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Gill San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Gill Sans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-65" charset="0"/>
        <a:buChar char="•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ing.hpl.hp.com/s-cube/" TargetMode="External"/><Relationship Id="rId4" Type="http://schemas.openxmlformats.org/officeDocument/2006/relationships/hyperlink" Target="http://sword.cs.williams.edu" TargetMode="External"/><Relationship Id="rId5" Type="http://schemas.openxmlformats.org/officeDocument/2006/relationships/hyperlink" Target="http://gush.cs.williams.edu" TargetMode="External"/><Relationship Id="rId6" Type="http://schemas.openxmlformats.org/officeDocument/2006/relationships/hyperlink" Target="http://appmanager.berkeley.intel-research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on.cs.princeton.edu/statu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6" Type="http://schemas.openxmlformats.org/officeDocument/2006/relationships/tags" Target="../tags/tag55.xml"/><Relationship Id="rId47" Type="http://schemas.openxmlformats.org/officeDocument/2006/relationships/tags" Target="../tags/tag56.xml"/><Relationship Id="rId48" Type="http://schemas.openxmlformats.org/officeDocument/2006/relationships/tags" Target="../tags/tag57.xml"/><Relationship Id="rId49" Type="http://schemas.openxmlformats.org/officeDocument/2006/relationships/tags" Target="../tags/tag58.xml"/><Relationship Id="rId20" Type="http://schemas.openxmlformats.org/officeDocument/2006/relationships/tags" Target="../tags/tag29.xml"/><Relationship Id="rId21" Type="http://schemas.openxmlformats.org/officeDocument/2006/relationships/tags" Target="../tags/tag30.xml"/><Relationship Id="rId22" Type="http://schemas.openxmlformats.org/officeDocument/2006/relationships/tags" Target="../tags/tag31.xml"/><Relationship Id="rId23" Type="http://schemas.openxmlformats.org/officeDocument/2006/relationships/tags" Target="../tags/tag32.xml"/><Relationship Id="rId24" Type="http://schemas.openxmlformats.org/officeDocument/2006/relationships/tags" Target="../tags/tag33.xml"/><Relationship Id="rId25" Type="http://schemas.openxmlformats.org/officeDocument/2006/relationships/tags" Target="../tags/tag34.xml"/><Relationship Id="rId26" Type="http://schemas.openxmlformats.org/officeDocument/2006/relationships/tags" Target="../tags/tag35.xml"/><Relationship Id="rId27" Type="http://schemas.openxmlformats.org/officeDocument/2006/relationships/tags" Target="../tags/tag36.xml"/><Relationship Id="rId28" Type="http://schemas.openxmlformats.org/officeDocument/2006/relationships/tags" Target="../tags/tag37.xml"/><Relationship Id="rId29" Type="http://schemas.openxmlformats.org/officeDocument/2006/relationships/tags" Target="../tags/tag38.xml"/><Relationship Id="rId50" Type="http://schemas.openxmlformats.org/officeDocument/2006/relationships/tags" Target="../tags/tag59.xml"/><Relationship Id="rId51" Type="http://schemas.openxmlformats.org/officeDocument/2006/relationships/tags" Target="../tags/tag60.xml"/><Relationship Id="rId5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30" Type="http://schemas.openxmlformats.org/officeDocument/2006/relationships/tags" Target="../tags/tag39.xml"/><Relationship Id="rId31" Type="http://schemas.openxmlformats.org/officeDocument/2006/relationships/tags" Target="../tags/tag40.xml"/><Relationship Id="rId32" Type="http://schemas.openxmlformats.org/officeDocument/2006/relationships/tags" Target="../tags/tag41.xml"/><Relationship Id="rId9" Type="http://schemas.openxmlformats.org/officeDocument/2006/relationships/tags" Target="../tags/tag18.xml"/><Relationship Id="rId6" Type="http://schemas.openxmlformats.org/officeDocument/2006/relationships/tags" Target="../tags/tag15.xml"/><Relationship Id="rId7" Type="http://schemas.openxmlformats.org/officeDocument/2006/relationships/tags" Target="../tags/tag16.xml"/><Relationship Id="rId8" Type="http://schemas.openxmlformats.org/officeDocument/2006/relationships/tags" Target="../tags/tag17.xml"/><Relationship Id="rId33" Type="http://schemas.openxmlformats.org/officeDocument/2006/relationships/tags" Target="../tags/tag42.xml"/><Relationship Id="rId34" Type="http://schemas.openxmlformats.org/officeDocument/2006/relationships/tags" Target="../tags/tag43.xml"/><Relationship Id="rId35" Type="http://schemas.openxmlformats.org/officeDocument/2006/relationships/tags" Target="../tags/tag44.xml"/><Relationship Id="rId36" Type="http://schemas.openxmlformats.org/officeDocument/2006/relationships/tags" Target="../tags/tag45.xml"/><Relationship Id="rId10" Type="http://schemas.openxmlformats.org/officeDocument/2006/relationships/tags" Target="../tags/tag19.xml"/><Relationship Id="rId11" Type="http://schemas.openxmlformats.org/officeDocument/2006/relationships/tags" Target="../tags/tag20.xml"/><Relationship Id="rId12" Type="http://schemas.openxmlformats.org/officeDocument/2006/relationships/tags" Target="../tags/tag21.xml"/><Relationship Id="rId13" Type="http://schemas.openxmlformats.org/officeDocument/2006/relationships/tags" Target="../tags/tag22.xml"/><Relationship Id="rId14" Type="http://schemas.openxmlformats.org/officeDocument/2006/relationships/tags" Target="../tags/tag23.xml"/><Relationship Id="rId15" Type="http://schemas.openxmlformats.org/officeDocument/2006/relationships/tags" Target="../tags/tag24.xml"/><Relationship Id="rId16" Type="http://schemas.openxmlformats.org/officeDocument/2006/relationships/tags" Target="../tags/tag25.xml"/><Relationship Id="rId17" Type="http://schemas.openxmlformats.org/officeDocument/2006/relationships/tags" Target="../tags/tag26.xml"/><Relationship Id="rId18" Type="http://schemas.openxmlformats.org/officeDocument/2006/relationships/tags" Target="../tags/tag27.xml"/><Relationship Id="rId19" Type="http://schemas.openxmlformats.org/officeDocument/2006/relationships/tags" Target="../tags/tag28.xml"/><Relationship Id="rId37" Type="http://schemas.openxmlformats.org/officeDocument/2006/relationships/tags" Target="../tags/tag46.xml"/><Relationship Id="rId38" Type="http://schemas.openxmlformats.org/officeDocument/2006/relationships/tags" Target="../tags/tag47.xml"/><Relationship Id="rId39" Type="http://schemas.openxmlformats.org/officeDocument/2006/relationships/tags" Target="../tags/tag48.xml"/><Relationship Id="rId40" Type="http://schemas.openxmlformats.org/officeDocument/2006/relationships/tags" Target="../tags/tag49.xml"/><Relationship Id="rId41" Type="http://schemas.openxmlformats.org/officeDocument/2006/relationships/tags" Target="../tags/tag50.xml"/><Relationship Id="rId42" Type="http://schemas.openxmlformats.org/officeDocument/2006/relationships/tags" Target="../tags/tag51.xml"/><Relationship Id="rId43" Type="http://schemas.openxmlformats.org/officeDocument/2006/relationships/tags" Target="../tags/tag52.xml"/><Relationship Id="rId44" Type="http://schemas.openxmlformats.org/officeDocument/2006/relationships/tags" Target="../tags/tag53.xml"/><Relationship Id="rId45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3" Type="http://schemas.openxmlformats.org/officeDocument/2006/relationships/image" Target="../media/image9.jpeg"/><Relationship Id="rId14" Type="http://schemas.openxmlformats.org/officeDocument/2006/relationships/image" Target="../media/image10.jpeg"/><Relationship Id="rId15" Type="http://schemas.openxmlformats.org/officeDocument/2006/relationships/image" Target="../media/image11.jpeg"/><Relationship Id="rId16" Type="http://schemas.openxmlformats.org/officeDocument/2006/relationships/image" Target="../media/image12.jpeg"/><Relationship Id="rId1" Type="http://schemas.openxmlformats.org/officeDocument/2006/relationships/tags" Target="../tags/tag61.xml"/><Relationship Id="rId2" Type="http://schemas.openxmlformats.org/officeDocument/2006/relationships/tags" Target="../tags/tag62.xml"/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tags" Target="../tags/tag66.xml"/><Relationship Id="rId7" Type="http://schemas.openxmlformats.org/officeDocument/2006/relationships/tags" Target="../tags/tag67.xml"/><Relationship Id="rId8" Type="http://schemas.openxmlformats.org/officeDocument/2006/relationships/tags" Target="../tags/tag68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Jeannie Albrecht</a:t>
            </a:r>
          </a:p>
          <a:p>
            <a:pPr lvl="1"/>
            <a:r>
              <a:rPr lang="en-US" dirty="0" smtClean="0"/>
              <a:t>Williams College, Plush/Gush project</a:t>
            </a:r>
          </a:p>
          <a:p>
            <a:r>
              <a:rPr lang="en-US" dirty="0" smtClean="0"/>
              <a:t>Ivan </a:t>
            </a:r>
            <a:r>
              <a:rPr lang="en-US" dirty="0" err="1" smtClean="0"/>
              <a:t>Seskar</a:t>
            </a:r>
            <a:endParaRPr lang="en-US" dirty="0" smtClean="0"/>
          </a:p>
          <a:p>
            <a:pPr lvl="1"/>
            <a:r>
              <a:rPr lang="en-US" dirty="0" smtClean="0"/>
              <a:t>Rutgers University, WINLAB/ORBIT project</a:t>
            </a:r>
          </a:p>
          <a:p>
            <a:r>
              <a:rPr lang="en-US" dirty="0" smtClean="0"/>
              <a:t>Steven </a:t>
            </a:r>
            <a:r>
              <a:rPr lang="en-US" dirty="0" smtClean="0"/>
              <a:t>Schwab</a:t>
            </a:r>
            <a:endParaRPr lang="en-US" dirty="0" smtClean="0"/>
          </a:p>
          <a:p>
            <a:pPr lvl="1"/>
            <a:r>
              <a:rPr lang="en-US" dirty="0" err="1" smtClean="0"/>
              <a:t>Cobham</a:t>
            </a:r>
            <a:r>
              <a:rPr lang="en-US" dirty="0" smtClean="0"/>
              <a:t> Analytic Solutions, DETER project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Eide</a:t>
            </a:r>
            <a:endParaRPr lang="en-US" dirty="0" smtClean="0"/>
          </a:p>
          <a:p>
            <a:pPr lvl="1"/>
            <a:r>
              <a:rPr lang="en-US" dirty="0" smtClean="0"/>
              <a:t>University of Utah, </a:t>
            </a:r>
            <a:r>
              <a:rPr lang="en-US" dirty="0" err="1" smtClean="0"/>
              <a:t>Emulab</a:t>
            </a:r>
            <a:r>
              <a:rPr lang="en-US" dirty="0" smtClean="0"/>
              <a:t> project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Live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Machine properties</a:t>
            </a:r>
          </a:p>
          <a:p>
            <a:pPr lvl="1"/>
            <a:r>
              <a:rPr lang="en-US" dirty="0" err="1" smtClean="0"/>
              <a:t>CoMon</a:t>
            </a:r>
            <a:r>
              <a:rPr lang="en-US" dirty="0" smtClean="0"/>
              <a:t> is a centrally run service that satisfies this requirement</a:t>
            </a:r>
          </a:p>
          <a:p>
            <a:r>
              <a:rPr lang="en-US" dirty="0" smtClean="0"/>
              <a:t>Experiment characteristics</a:t>
            </a:r>
          </a:p>
          <a:p>
            <a:pPr lvl="1"/>
            <a:r>
              <a:rPr lang="en-US" dirty="0" smtClean="0"/>
              <a:t>Gush records information about software versions and machines used for experiment</a:t>
            </a:r>
          </a:p>
          <a:p>
            <a:r>
              <a:rPr lang="en-US" dirty="0" smtClean="0"/>
              <a:t>Network conditions</a:t>
            </a:r>
          </a:p>
          <a:p>
            <a:pPr lvl="1"/>
            <a:r>
              <a:rPr lang="en-US" dirty="0" smtClean="0"/>
              <a:t>S</a:t>
            </a:r>
            <a:r>
              <a:rPr lang="en-US" baseline="30000" dirty="0" smtClean="0"/>
              <a:t>3</a:t>
            </a:r>
            <a:r>
              <a:rPr lang="en-US" dirty="0" smtClean="0"/>
              <a:t> mostly meets these requirements</a:t>
            </a:r>
          </a:p>
          <a:p>
            <a:pPr lvl="1"/>
            <a:r>
              <a:rPr lang="en-US" dirty="0" smtClean="0"/>
              <a:t>Other services have existed in the past—now mostly offline!</a:t>
            </a:r>
          </a:p>
          <a:p>
            <a:pPr lvl="1"/>
            <a:r>
              <a:rPr lang="en-US" dirty="0" smtClean="0"/>
              <a:t>S</a:t>
            </a:r>
            <a:r>
              <a:rPr lang="en-US" baseline="30000" dirty="0" smtClean="0"/>
              <a:t>3</a:t>
            </a:r>
            <a:r>
              <a:rPr lang="en-US" dirty="0" smtClean="0"/>
              <a:t> is difficult to query (lacks “sensor” interface) and is only updated every 4 hours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Machine properties</a:t>
            </a:r>
          </a:p>
          <a:p>
            <a:pPr lvl="1"/>
            <a:r>
              <a:rPr lang="en-US" dirty="0" smtClean="0"/>
              <a:t>No resource isolation in </a:t>
            </a:r>
            <a:r>
              <a:rPr lang="en-US" dirty="0" err="1" smtClean="0"/>
              <a:t>PlanetLab</a:t>
            </a:r>
            <a:endParaRPr lang="en-US" dirty="0" smtClean="0"/>
          </a:p>
          <a:p>
            <a:pPr lvl="1"/>
            <a:r>
              <a:rPr lang="en-US" dirty="0" smtClean="0"/>
              <a:t>Cannot specify machine properties</a:t>
            </a:r>
          </a:p>
          <a:p>
            <a:r>
              <a:rPr lang="en-US" dirty="0" smtClean="0"/>
              <a:t>Experiment characteristics</a:t>
            </a:r>
          </a:p>
          <a:p>
            <a:pPr lvl="1"/>
            <a:r>
              <a:rPr lang="en-US" dirty="0" smtClean="0"/>
              <a:t>Experiment management and resource discovery tools can help with this</a:t>
            </a:r>
          </a:p>
          <a:p>
            <a:pPr lvl="1"/>
            <a:r>
              <a:rPr lang="en-US" dirty="0" smtClean="0"/>
              <a:t>Cannot control OS version</a:t>
            </a:r>
          </a:p>
          <a:p>
            <a:r>
              <a:rPr lang="en-US" dirty="0" smtClean="0"/>
              <a:t>Network conditions</a:t>
            </a:r>
          </a:p>
          <a:p>
            <a:pPr lvl="1"/>
            <a:r>
              <a:rPr lang="en-US" dirty="0" smtClean="0"/>
              <a:t>Currently no way to specify underlying network topology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reliable network measurement service (similar to S</a:t>
            </a:r>
            <a:r>
              <a:rPr lang="en-US" baseline="30000" dirty="0" smtClean="0"/>
              <a:t>3</a:t>
            </a:r>
            <a:r>
              <a:rPr lang="en-US" dirty="0" smtClean="0"/>
              <a:t>+CoMon)!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Capture conditions in initial experiment; monitor live conditions until they “match” and then start experiment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stronger resource isolation on </a:t>
            </a:r>
            <a:r>
              <a:rPr lang="en-US" dirty="0" err="1" smtClean="0"/>
              <a:t>PlanetLab</a:t>
            </a:r>
            <a:r>
              <a:rPr lang="en-US" dirty="0" smtClean="0"/>
              <a:t> (</a:t>
            </a:r>
            <a:r>
              <a:rPr lang="en-US" dirty="0" err="1" smtClean="0"/>
              <a:t>Vini</a:t>
            </a:r>
            <a:r>
              <a:rPr lang="en-US" dirty="0" smtClean="0"/>
              <a:t>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captured conditions to replay experiment in more controllable environment (</a:t>
            </a:r>
            <a:r>
              <a:rPr lang="en-US" dirty="0" err="1" smtClean="0"/>
              <a:t>Emulab</a:t>
            </a:r>
            <a:r>
              <a:rPr lang="en-US" dirty="0" smtClean="0"/>
              <a:t>, ORCA, etc)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Experiment </a:t>
            </a:r>
            <a:r>
              <a:rPr lang="en-US" dirty="0" smtClean="0">
                <a:solidFill>
                  <a:srgbClr val="FF0000"/>
                </a:solidFill>
              </a:rPr>
              <a:t>archival </a:t>
            </a:r>
            <a:r>
              <a:rPr lang="en-US" dirty="0" smtClean="0"/>
              <a:t>on </a:t>
            </a:r>
            <a:r>
              <a:rPr lang="en-US" dirty="0" err="1" smtClean="0"/>
              <a:t>PlanetLab</a:t>
            </a:r>
            <a:r>
              <a:rPr lang="en-US" dirty="0" smtClean="0"/>
              <a:t> is difficult but can (almost) be accomplished</a:t>
            </a:r>
          </a:p>
          <a:p>
            <a:r>
              <a:rPr lang="en-US" dirty="0" smtClean="0"/>
              <a:t>Experiment </a:t>
            </a:r>
            <a:r>
              <a:rPr lang="en-US" dirty="0" smtClean="0">
                <a:solidFill>
                  <a:srgbClr val="FF0000"/>
                </a:solidFill>
              </a:rPr>
              <a:t>repeatability </a:t>
            </a:r>
            <a:r>
              <a:rPr lang="en-US" dirty="0" smtClean="0"/>
              <a:t>is mostly impossible</a:t>
            </a:r>
          </a:p>
          <a:p>
            <a:pPr lvl="1"/>
            <a:r>
              <a:rPr lang="en-US" dirty="0" smtClean="0"/>
              <a:t>But is this necessarily bad?</a:t>
            </a:r>
          </a:p>
          <a:p>
            <a:pPr lvl="1"/>
            <a:r>
              <a:rPr lang="en-US" dirty="0" smtClean="0"/>
              <a:t>What does it mean for an experiment to be repeatable?</a:t>
            </a:r>
          </a:p>
          <a:p>
            <a:pPr lvl="1"/>
            <a:r>
              <a:rPr lang="en-US" dirty="0" smtClean="0"/>
              <a:t>Do all </a:t>
            </a:r>
            <a:r>
              <a:rPr lang="en-US" dirty="0" err="1" smtClean="0"/>
              <a:t>testbeds</a:t>
            </a:r>
            <a:r>
              <a:rPr lang="en-US" dirty="0" smtClean="0"/>
              <a:t> have to enable fully repeatable experiments?</a:t>
            </a:r>
          </a:p>
          <a:p>
            <a:r>
              <a:rPr lang="en-US" dirty="0" smtClean="0"/>
              <a:t>Does archival imply repeatability? Are both required?</a:t>
            </a:r>
          </a:p>
          <a:p>
            <a:r>
              <a:rPr lang="en-US" dirty="0" smtClean="0"/>
              <a:t>Some volatility/unpredictability is arguably a good thing (more “realistic”)</a:t>
            </a:r>
          </a:p>
          <a:p>
            <a:pPr lvl="1"/>
            <a:r>
              <a:rPr lang="en-US" dirty="0" smtClean="0"/>
              <a:t>Internet does not provide repeatability!</a:t>
            </a:r>
          </a:p>
          <a:p>
            <a:r>
              <a:rPr lang="en-US" dirty="0" smtClean="0"/>
              <a:t>Perhaps best approach is to use a combination of configurable and non-configurable </a:t>
            </a:r>
            <a:r>
              <a:rPr lang="en-US" dirty="0" err="1" smtClean="0"/>
              <a:t>testbeds</a:t>
            </a:r>
            <a:endParaRPr lang="en-US" dirty="0" smtClean="0"/>
          </a:p>
          <a:p>
            <a:pPr lvl="1"/>
            <a:r>
              <a:rPr lang="en-US" dirty="0" smtClean="0"/>
              <a:t>Simulation/emulation + live deployment</a:t>
            </a:r>
          </a:p>
          <a:p>
            <a:pPr lvl="1"/>
            <a:r>
              <a:rPr lang="en-US" dirty="0" smtClean="0"/>
              <a:t>Best of both worlds?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Achieving Experiment Repeatability on </a:t>
            </a:r>
            <a:r>
              <a:rPr lang="en-US" dirty="0" err="1" smtClean="0"/>
              <a:t>PlanetLab</a:t>
            </a:r>
            <a:endParaRPr lang="en-US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4975"/>
            <a:ext cx="6400800" cy="2511425"/>
          </a:xfrm>
        </p:spPr>
        <p:txBody>
          <a:bodyPr/>
          <a:lstStyle/>
          <a:p>
            <a:r>
              <a:rPr lang="en-US" dirty="0"/>
              <a:t>Jeannie </a:t>
            </a:r>
            <a:r>
              <a:rPr lang="en-US" dirty="0" smtClean="0"/>
              <a:t>Albrecht</a:t>
            </a:r>
          </a:p>
          <a:p>
            <a:r>
              <a:rPr lang="en-US" dirty="0" err="1" smtClean="0"/>
              <a:t>jeannie@cs.williams.edu</a:t>
            </a:r>
            <a:endParaRPr lang="en-US" dirty="0" smtClean="0"/>
          </a:p>
          <a:p>
            <a:r>
              <a:rPr lang="en-US" sz="2800" dirty="0" smtClean="0"/>
              <a:t>Williams College</a:t>
            </a:r>
          </a:p>
          <a:p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953000"/>
            <a:ext cx="1600199" cy="1584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4478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Archiving experiments on wide-area </a:t>
            </a:r>
            <a:r>
              <a:rPr lang="en-US" sz="2800" dirty="0" err="1" smtClean="0"/>
              <a:t>testbeds</a:t>
            </a:r>
            <a:r>
              <a:rPr lang="en-US" sz="2800" dirty="0" smtClean="0"/>
              <a:t> requires the ability to </a:t>
            </a:r>
            <a:r>
              <a:rPr lang="en-US" sz="2800" dirty="0" smtClean="0">
                <a:solidFill>
                  <a:srgbClr val="FF0000"/>
                </a:solidFill>
              </a:rPr>
              <a:t>capture </a:t>
            </a:r>
            <a:r>
              <a:rPr lang="en-US" sz="2800" dirty="0" smtClean="0"/>
              <a:t>(i.e., measure and record):</a:t>
            </a:r>
          </a:p>
          <a:p>
            <a:pPr lvl="1"/>
            <a:r>
              <a:rPr lang="en-US" sz="2400" dirty="0" smtClean="0"/>
              <a:t>Network conditions (bandwidth, latency, etc)</a:t>
            </a:r>
          </a:p>
          <a:p>
            <a:pPr lvl="1"/>
            <a:r>
              <a:rPr lang="en-US" sz="2400" dirty="0" smtClean="0"/>
              <a:t>Machine properties (CPU usage, free memory, etc)</a:t>
            </a:r>
          </a:p>
          <a:p>
            <a:pPr lvl="1"/>
            <a:r>
              <a:rPr lang="en-US" sz="2400" dirty="0" smtClean="0"/>
              <a:t>Experiment characteristics (software/OS versions, etc)</a:t>
            </a:r>
          </a:p>
          <a:p>
            <a:r>
              <a:rPr lang="en-US" sz="2800" dirty="0" smtClean="0"/>
              <a:t>Repeating experiments on wide-area </a:t>
            </a:r>
            <a:r>
              <a:rPr lang="en-US" sz="2800" dirty="0" err="1" smtClean="0"/>
              <a:t>testbeds</a:t>
            </a:r>
            <a:r>
              <a:rPr lang="en-US" sz="2800" dirty="0" smtClean="0"/>
              <a:t> requires the ability to </a:t>
            </a:r>
            <a:r>
              <a:rPr lang="en-US" sz="2800" dirty="0" smtClean="0">
                <a:solidFill>
                  <a:srgbClr val="FF0000"/>
                </a:solidFill>
              </a:rPr>
              <a:t>configure</a:t>
            </a:r>
            <a:r>
              <a:rPr lang="en-US" sz="2800" dirty="0" smtClean="0"/>
              <a:t> these same properties</a:t>
            </a:r>
          </a:p>
          <a:p>
            <a:r>
              <a:rPr lang="en-US" sz="2800" dirty="0" smtClean="0"/>
              <a:t>How can we achieve these goals on wide-area </a:t>
            </a:r>
            <a:r>
              <a:rPr lang="en-US" sz="2800" dirty="0" err="1" smtClean="0"/>
              <a:t>testbeds</a:t>
            </a:r>
            <a:r>
              <a:rPr lang="en-US" sz="28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2EDD4-E5A4-0748-ADA7-1A5C542C3795}" type="slidenum">
              <a:rPr lang="en-US"/>
              <a:pPr/>
              <a:t>4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3733800"/>
            <a:ext cx="82296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Network of</a:t>
            </a:r>
            <a:r>
              <a:rPr lang="en-US" sz="2000" dirty="0" smtClean="0"/>
              <a:t> 1000+ </a:t>
            </a:r>
            <a:r>
              <a:rPr lang="en-US" sz="2000" dirty="0"/>
              <a:t>Linux machines at</a:t>
            </a:r>
            <a:r>
              <a:rPr lang="en-US" sz="2000" dirty="0" smtClean="0"/>
              <a:t> 500+ </a:t>
            </a:r>
            <a:r>
              <a:rPr lang="en-US" sz="2000" dirty="0"/>
              <a:t>sites in 25+ countries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Allows</a:t>
            </a:r>
            <a:r>
              <a:rPr lang="en-US" sz="2000" dirty="0" smtClean="0"/>
              <a:t> researchers </a:t>
            </a:r>
            <a:r>
              <a:rPr lang="en-US" sz="2000" dirty="0"/>
              <a:t>to</a:t>
            </a:r>
            <a:r>
              <a:rPr lang="en-US" sz="2000" dirty="0" smtClean="0"/>
              <a:t> run experiments “in the wild” (i.e., on machines spread around </a:t>
            </a:r>
            <a:r>
              <a:rPr lang="en-US" sz="2000" dirty="0"/>
              <a:t>the </a:t>
            </a:r>
            <a:r>
              <a:rPr lang="en-US" sz="2000" dirty="0" smtClean="0"/>
              <a:t>world connected via “normal” Internet links)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Each user gets an “account” (called a sliver) on </a:t>
            </a:r>
            <a:r>
              <a:rPr lang="en-US" sz="1800" dirty="0"/>
              <a:t>each </a:t>
            </a:r>
            <a:r>
              <a:rPr lang="en-US" sz="1800" dirty="0" smtClean="0"/>
              <a:t>machine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Resources are “allocated” via a proportional fair share scheduler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Volatile network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High contention for machines leads to high failure </a:t>
            </a:r>
            <a:r>
              <a:rPr lang="en-US" sz="1800" dirty="0" smtClean="0"/>
              <a:t>rates near deadlines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Common problems: low disk space, clock skew, connection refused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 April 2006, only 394/599 machines were actually usable</a:t>
            </a:r>
          </a:p>
        </p:txBody>
      </p:sp>
      <p:pic>
        <p:nvPicPr>
          <p:cNvPr id="11268" name="Picture 4" descr="_gen_dist_ma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249363"/>
            <a:ext cx="4267200" cy="2254250"/>
          </a:xfrm>
          <a:prstGeom prst="rect">
            <a:avLst/>
          </a:prstGeom>
          <a:noFill/>
        </p:spPr>
      </p:pic>
      <p:pic>
        <p:nvPicPr>
          <p:cNvPr id="11269" name="Picture 5" descr="banner-logo-lt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85800" y="228600"/>
            <a:ext cx="1485900" cy="828675"/>
          </a:xfrm>
          <a:prstGeom prst="rect">
            <a:avLst/>
          </a:prstGeom>
          <a:noFill/>
        </p:spPr>
      </p:pic>
      <p:pic>
        <p:nvPicPr>
          <p:cNvPr id="11270" name="Picture 6" descr="banner-logo-mi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286000" y="112713"/>
            <a:ext cx="6172200" cy="110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tools exist/have existed for coping with unpredictability of </a:t>
            </a:r>
            <a:r>
              <a:rPr lang="en-US" dirty="0" err="1" smtClean="0"/>
              <a:t>PlanetLab</a:t>
            </a:r>
            <a:endParaRPr lang="en-US" dirty="0" smtClean="0"/>
          </a:p>
          <a:p>
            <a:pPr lvl="1"/>
            <a:r>
              <a:rPr lang="en-US" dirty="0" smtClean="0"/>
              <a:t>Monitoring services – measure machine/network usage in real-time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CoMon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http://comon.cs.princeton.edu/status/</a:t>
            </a:r>
            <a:r>
              <a:rPr lang="en-US" dirty="0" smtClean="0"/>
              <a:t>), 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http://networking.hpl.hp.com/s-cube/</a:t>
            </a:r>
            <a:r>
              <a:rPr lang="en-US" dirty="0" smtClean="0"/>
              <a:t>), </a:t>
            </a:r>
          </a:p>
          <a:p>
            <a:pPr lvl="2">
              <a:buNone/>
            </a:pPr>
            <a:r>
              <a:rPr lang="en-US" dirty="0" smtClean="0"/>
              <a:t>	Ganglia, </a:t>
            </a:r>
            <a:r>
              <a:rPr lang="en-US" dirty="0" err="1" smtClean="0"/>
              <a:t>iPerf</a:t>
            </a:r>
            <a:r>
              <a:rPr lang="en-US" dirty="0" smtClean="0"/>
              <a:t>, all-pairs-ping, Trumpet</a:t>
            </a:r>
          </a:p>
          <a:p>
            <a:pPr lvl="1"/>
            <a:r>
              <a:rPr lang="en-US" dirty="0" smtClean="0"/>
              <a:t>Resource discovery – find machines that meet specific criteria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Sword </a:t>
            </a: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http://sword.cs.williams.edu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Experiment management – simplify/automate tasks associated with running experiments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Gush/Plush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http://gush.cs.williams.edu</a:t>
            </a:r>
            <a:r>
              <a:rPr lang="en-US" dirty="0" smtClean="0"/>
              <a:t>), 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err="1" smtClean="0"/>
              <a:t>appmanager</a:t>
            </a:r>
            <a:r>
              <a:rPr lang="en-US" dirty="0" smtClean="0"/>
              <a:t> (</a:t>
            </a:r>
            <a:r>
              <a:rPr lang="en-US" dirty="0" smtClean="0">
                <a:hlinkClick r:id="rId6"/>
              </a:rPr>
              <a:t>http://appmanager.berkeley.intel-research.net/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/>
          <a:lstStyle/>
          <a:p>
            <a:r>
              <a:rPr lang="en-US" dirty="0" err="1" smtClean="0"/>
              <a:t>CoMon</a:t>
            </a:r>
            <a:r>
              <a:rPr lang="en-US" dirty="0" smtClean="0"/>
              <a:t>: Node Monitoring</a:t>
            </a:r>
            <a:endParaRPr lang="en-US" dirty="0"/>
          </a:p>
        </p:txBody>
      </p:sp>
      <p:pic>
        <p:nvPicPr>
          <p:cNvPr id="4" name="Content Placeholder 3" descr="com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5" r="-405"/>
          <a:stretch>
            <a:fillRect/>
          </a:stretch>
        </p:blipFill>
        <p:spPr>
          <a:xfrm>
            <a:off x="61715" y="1295400"/>
            <a:ext cx="9006085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en-US" baseline="30000" dirty="0" smtClean="0"/>
              <a:t>3</a:t>
            </a:r>
            <a:r>
              <a:rPr lang="en-US" dirty="0" smtClean="0"/>
              <a:t>: Network Monitoring</a:t>
            </a:r>
            <a:endParaRPr lang="en-US" baseline="30000" dirty="0"/>
          </a:p>
        </p:txBody>
      </p:sp>
      <p:pic>
        <p:nvPicPr>
          <p:cNvPr id="4" name="Content Placeholder 3" descr="s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5" r="-405"/>
          <a:stretch>
            <a:fillRect/>
          </a:stretch>
        </p:blipFill>
        <p:spPr>
          <a:xfrm>
            <a:off x="228600" y="914400"/>
            <a:ext cx="8728975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962400" y="144463"/>
            <a:ext cx="4648200" cy="2827337"/>
            <a:chOff x="816" y="43"/>
            <a:chExt cx="3840" cy="1733"/>
          </a:xfrm>
        </p:grpSpPr>
        <p:sp>
          <p:nvSpPr>
            <p:cNvPr id="9219" name="Cloud"/>
            <p:cNvSpPr>
              <a:spLocks noChangeAspect="1" noEditPoints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6" y="43"/>
              <a:ext cx="3840" cy="173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"/>
                <a:cs typeface="Gill Sans"/>
              </a:endParaRPr>
            </a:p>
          </p:txBody>
        </p:sp>
        <p:sp>
          <p:nvSpPr>
            <p:cNvPr id="9220" name="Oval 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344" y="384"/>
              <a:ext cx="576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b="1" dirty="0">
                  <a:latin typeface="Gill Sans"/>
                  <a:ea typeface="Times New Roman" charset="0"/>
                  <a:cs typeface="Gill Sans"/>
                </a:rPr>
                <a:t>Node1</a:t>
              </a:r>
            </a:p>
          </p:txBody>
        </p:sp>
        <p:sp>
          <p:nvSpPr>
            <p:cNvPr id="9221" name="Oval 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200" y="768"/>
              <a:ext cx="576" cy="288"/>
            </a:xfrm>
            <a:prstGeom prst="ellipse">
              <a:avLst/>
            </a:prstGeom>
            <a:solidFill>
              <a:srgbClr val="FE3E2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b="1">
                  <a:latin typeface="Gill Sans"/>
                  <a:ea typeface="Times New Roman" charset="0"/>
                  <a:cs typeface="Gill Sans"/>
                </a:rPr>
                <a:t>Node5</a:t>
              </a:r>
            </a:p>
          </p:txBody>
        </p:sp>
        <p:sp>
          <p:nvSpPr>
            <p:cNvPr id="9222" name="Oval 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968" y="864"/>
              <a:ext cx="57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b="1">
                  <a:latin typeface="Gill Sans"/>
                  <a:ea typeface="Times New Roman" charset="0"/>
                  <a:cs typeface="Gill Sans"/>
                </a:rPr>
                <a:t>Node6</a:t>
              </a:r>
            </a:p>
          </p:txBody>
        </p:sp>
        <p:sp>
          <p:nvSpPr>
            <p:cNvPr id="9223" name="Oval 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640" y="768"/>
              <a:ext cx="57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b="1">
                  <a:latin typeface="Gill Sans"/>
                  <a:ea typeface="Times New Roman" charset="0"/>
                  <a:cs typeface="Gill Sans"/>
                </a:rPr>
                <a:t>Node7</a:t>
              </a:r>
            </a:p>
          </p:txBody>
        </p:sp>
        <p:sp>
          <p:nvSpPr>
            <p:cNvPr id="9224" name="Oval 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744" y="672"/>
              <a:ext cx="576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b="1">
                  <a:latin typeface="Gill Sans"/>
                  <a:ea typeface="Times New Roman" charset="0"/>
                  <a:cs typeface="Gill Sans"/>
                </a:rPr>
                <a:t>Node8</a:t>
              </a:r>
            </a:p>
          </p:txBody>
        </p:sp>
        <p:sp>
          <p:nvSpPr>
            <p:cNvPr id="9225" name="Oval 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552" y="288"/>
              <a:ext cx="57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b="1">
                  <a:latin typeface="Gill Sans"/>
                  <a:ea typeface="Times New Roman" charset="0"/>
                  <a:cs typeface="Gill Sans"/>
                </a:rPr>
                <a:t>Node4</a:t>
              </a:r>
            </a:p>
          </p:txBody>
        </p:sp>
        <p:sp>
          <p:nvSpPr>
            <p:cNvPr id="9226" name="Oval 10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832" y="384"/>
              <a:ext cx="576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b="1">
                  <a:latin typeface="Gill Sans"/>
                  <a:ea typeface="Times New Roman" charset="0"/>
                  <a:cs typeface="Gill Sans"/>
                </a:rPr>
                <a:t>Node3</a:t>
              </a:r>
            </a:p>
          </p:txBody>
        </p:sp>
        <p:sp>
          <p:nvSpPr>
            <p:cNvPr id="9227" name="Oval 11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016" y="384"/>
              <a:ext cx="576" cy="288"/>
            </a:xfrm>
            <a:prstGeom prst="ellipse">
              <a:avLst/>
            </a:prstGeom>
            <a:solidFill>
              <a:srgbClr val="FE3E2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b="1">
                  <a:latin typeface="Gill Sans"/>
                  <a:ea typeface="Times New Roman" charset="0"/>
                  <a:cs typeface="Gill Sans"/>
                </a:rPr>
                <a:t>Node2</a:t>
              </a:r>
            </a:p>
          </p:txBody>
        </p:sp>
        <p:sp>
          <p:nvSpPr>
            <p:cNvPr id="9238" name="Oval 2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400" y="1248"/>
              <a:ext cx="576" cy="288"/>
            </a:xfrm>
            <a:prstGeom prst="ellipse">
              <a:avLst/>
            </a:prstGeom>
            <a:solidFill>
              <a:srgbClr val="FE3E2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b="1">
                  <a:latin typeface="Gill Sans"/>
                  <a:ea typeface="Times New Roman" charset="0"/>
                  <a:cs typeface="Gill Sans"/>
                </a:rPr>
                <a:t>Node10</a:t>
              </a:r>
            </a:p>
          </p:txBody>
        </p:sp>
        <p:sp>
          <p:nvSpPr>
            <p:cNvPr id="9239" name="Oval 2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0" y="1200"/>
              <a:ext cx="576" cy="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b="1">
                  <a:latin typeface="Gill Sans"/>
                  <a:ea typeface="Times New Roman" charset="0"/>
                  <a:cs typeface="Gill Sans"/>
                </a:rPr>
                <a:t>Node9</a:t>
              </a:r>
            </a:p>
          </p:txBody>
        </p:sp>
        <p:sp>
          <p:nvSpPr>
            <p:cNvPr id="9240" name="Oval 2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312" y="1008"/>
              <a:ext cx="576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300" b="1">
                  <a:latin typeface="Gill Sans"/>
                  <a:ea typeface="Times New Roman" charset="0"/>
                  <a:cs typeface="Gill Sans"/>
                </a:rPr>
                <a:t>Node11</a:t>
              </a:r>
            </a:p>
          </p:txBody>
        </p:sp>
        <p:sp>
          <p:nvSpPr>
            <p:cNvPr id="9255" name="Text Box 39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411" y="325"/>
              <a:ext cx="153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1600">
                <a:latin typeface="Gill Sans"/>
                <a:ea typeface="Times New Roman" charset="0"/>
                <a:cs typeface="Gill Sans"/>
              </a:endParaRPr>
            </a:p>
          </p:txBody>
        </p:sp>
      </p:grpSp>
      <p:sp>
        <p:nvSpPr>
          <p:cNvPr id="92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3276600"/>
            <a:ext cx="7315200" cy="2362200"/>
          </a:xfrm>
          <a:prstGeom prst="rect">
            <a:avLst/>
          </a:prstGeom>
          <a:solidFill>
            <a:srgbClr val="F8F8F8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"/>
              <a:cs typeface="Gill Sans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24200" y="2757488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 dirty="0" smtClean="0">
                <a:latin typeface="Gill Sans"/>
                <a:ea typeface="Times New Roman" charset="0"/>
                <a:cs typeface="Gill Sans"/>
              </a:rPr>
              <a:t>CoMon+S</a:t>
            </a:r>
            <a:r>
              <a:rPr lang="en-US" b="1" baseline="30000" dirty="0" smtClean="0">
                <a:latin typeface="Gill Sans"/>
                <a:ea typeface="Times New Roman" charset="0"/>
                <a:cs typeface="Gill Sans"/>
              </a:rPr>
              <a:t>3</a:t>
            </a:r>
            <a:r>
              <a:rPr lang="en-US" b="1" dirty="0" smtClean="0">
                <a:latin typeface="Gill Sans"/>
                <a:ea typeface="Times New Roman" charset="0"/>
                <a:cs typeface="Gill Sans"/>
              </a:rPr>
              <a:t> </a:t>
            </a:r>
            <a:r>
              <a:rPr lang="en-US" b="1" dirty="0">
                <a:latin typeface="Gill Sans"/>
                <a:ea typeface="Times New Roman" charset="0"/>
                <a:cs typeface="Gill Sans"/>
              </a:rPr>
              <a:t>data</a:t>
            </a:r>
          </a:p>
        </p:txBody>
      </p:sp>
      <p:sp>
        <p:nvSpPr>
          <p:cNvPr id="9230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7400" y="5791200"/>
            <a:ext cx="3733800" cy="914400"/>
          </a:xfrm>
          <a:prstGeom prst="rect">
            <a:avLst/>
          </a:prstGeom>
          <a:solidFill>
            <a:srgbClr val="F8F8F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"/>
              <a:cs typeface="Gill Sans"/>
            </a:endParaRPr>
          </a:p>
        </p:txBody>
      </p:sp>
      <p:sp>
        <p:nvSpPr>
          <p:cNvPr id="9231" name="Oval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6067425"/>
            <a:ext cx="457200" cy="228600"/>
          </a:xfrm>
          <a:prstGeom prst="ellipse">
            <a:avLst/>
          </a:prstGeom>
          <a:solidFill>
            <a:srgbClr val="FE3E2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Node5</a:t>
            </a:r>
          </a:p>
        </p:txBody>
      </p:sp>
      <p:sp>
        <p:nvSpPr>
          <p:cNvPr id="9232" name="Oval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71800" y="6067425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Node4</a:t>
            </a:r>
          </a:p>
        </p:txBody>
      </p:sp>
      <p:sp>
        <p:nvSpPr>
          <p:cNvPr id="9233" name="Oval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0" y="6067425"/>
            <a:ext cx="457200" cy="228600"/>
          </a:xfrm>
          <a:prstGeom prst="ellipse">
            <a:avLst/>
          </a:prstGeom>
          <a:solidFill>
            <a:srgbClr val="FE3E2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Node2</a:t>
            </a:r>
          </a:p>
        </p:txBody>
      </p:sp>
      <p:sp>
        <p:nvSpPr>
          <p:cNvPr id="9234" name="Oval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29200" y="6067425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Node6</a:t>
            </a:r>
          </a:p>
        </p:txBody>
      </p:sp>
      <p:sp>
        <p:nvSpPr>
          <p:cNvPr id="9235" name="Oval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19600" y="6067425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Node7</a:t>
            </a:r>
          </a:p>
        </p:txBody>
      </p:sp>
      <p:sp>
        <p:nvSpPr>
          <p:cNvPr id="9236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14600" y="6296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Gill Sans"/>
                <a:ea typeface="Times New Roman" charset="0"/>
                <a:cs typeface="Gill Sans"/>
              </a:rPr>
              <a:t>Group 1</a:t>
            </a:r>
          </a:p>
        </p:txBody>
      </p:sp>
      <p:sp>
        <p:nvSpPr>
          <p:cNvPr id="9237" name="Text Box 2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62960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Gill Sans"/>
                <a:ea typeface="Times New Roman" charset="0"/>
                <a:cs typeface="Gill Sans"/>
              </a:rPr>
              <a:t>Group 2</a:t>
            </a:r>
          </a:p>
        </p:txBody>
      </p:sp>
      <p:cxnSp>
        <p:nvCxnSpPr>
          <p:cNvPr id="9243" name="AutoShape 27"/>
          <p:cNvCxnSpPr>
            <a:cxnSpLocks noChangeShapeType="1"/>
            <a:stCxn id="9261" idx="0"/>
            <a:endCxn id="9259" idx="2"/>
          </p:cNvCxnSpPr>
          <p:nvPr>
            <p:custDataLst>
              <p:tags r:id="rId12"/>
            </p:custDataLst>
          </p:nvPr>
        </p:nvCxnSpPr>
        <p:spPr bwMode="auto">
          <a:xfrm rot="5400000" flipH="1" flipV="1">
            <a:off x="514350" y="4705350"/>
            <a:ext cx="1257300" cy="7620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244" name="Text Box 2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" y="4495800"/>
            <a:ext cx="914400" cy="42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>
              <a:lnSpc>
                <a:spcPct val="30000"/>
              </a:lnSpc>
              <a:spcBef>
                <a:spcPct val="50000"/>
              </a:spcBef>
            </a:pPr>
            <a:r>
              <a:rPr lang="en-US" b="1" dirty="0">
                <a:latin typeface="Gill Sans"/>
                <a:ea typeface="Times New Roman" charset="0"/>
                <a:cs typeface="Gill Sans"/>
              </a:rPr>
              <a:t>(</a:t>
            </a:r>
            <a:r>
              <a:rPr lang="en-US" b="1" dirty="0" err="1">
                <a:latin typeface="Gill Sans"/>
                <a:ea typeface="Times New Roman" charset="0"/>
                <a:cs typeface="Gill Sans"/>
              </a:rPr>
              <a:t>i</a:t>
            </a:r>
            <a:r>
              <a:rPr lang="en-US" b="1" dirty="0">
                <a:latin typeface="Gill Sans"/>
                <a:ea typeface="Times New Roman" charset="0"/>
                <a:cs typeface="Gill Sans"/>
              </a:rPr>
              <a:t>)</a:t>
            </a:r>
          </a:p>
          <a:p>
            <a:pPr marL="342900" indent="-342900" algn="ctr">
              <a:lnSpc>
                <a:spcPct val="30000"/>
              </a:lnSpc>
              <a:spcBef>
                <a:spcPct val="50000"/>
              </a:spcBef>
            </a:pPr>
            <a:r>
              <a:rPr lang="en-US" b="1" dirty="0">
                <a:latin typeface="Gill Sans"/>
                <a:ea typeface="Times New Roman" charset="0"/>
                <a:cs typeface="Gill Sans"/>
              </a:rPr>
              <a:t>Query</a:t>
            </a:r>
          </a:p>
        </p:txBody>
      </p:sp>
      <p:sp>
        <p:nvSpPr>
          <p:cNvPr id="9246" name="Text Box 3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10000" y="527208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 dirty="0">
                <a:latin typeface="Gill Sans"/>
                <a:ea typeface="Times New Roman" charset="0"/>
                <a:cs typeface="Gill Sans"/>
              </a:rPr>
              <a:t>Candidate nodes</a:t>
            </a:r>
          </a:p>
        </p:txBody>
      </p:sp>
      <p:cxnSp>
        <p:nvCxnSpPr>
          <p:cNvPr id="9247" name="AutoShape 31"/>
          <p:cNvCxnSpPr>
            <a:cxnSpLocks noChangeShapeType="1"/>
            <a:endCxn id="9259" idx="1"/>
          </p:cNvCxnSpPr>
          <p:nvPr>
            <p:custDataLst>
              <p:tags r:id="rId15"/>
            </p:custDataLst>
          </p:nvPr>
        </p:nvCxnSpPr>
        <p:spPr bwMode="auto">
          <a:xfrm rot="10800000" flipV="1">
            <a:off x="2667000" y="2438400"/>
            <a:ext cx="1676400" cy="12954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248" name="AutoShape 32"/>
          <p:cNvCxnSpPr>
            <a:cxnSpLocks noChangeShapeType="1"/>
            <a:stCxn id="9263" idx="3"/>
            <a:endCxn id="9230" idx="3"/>
          </p:cNvCxnSpPr>
          <p:nvPr>
            <p:custDataLst>
              <p:tags r:id="rId16"/>
            </p:custDataLst>
          </p:nvPr>
        </p:nvCxnSpPr>
        <p:spPr bwMode="auto">
          <a:xfrm rot="5400000">
            <a:off x="6038850" y="4933950"/>
            <a:ext cx="1066800" cy="1562100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252" name="Text Box 3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91000" y="3200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Gill Sans"/>
                <a:ea typeface="Times New Roman" charset="0"/>
                <a:cs typeface="Gill Sans"/>
              </a:rPr>
              <a:t>SWORD</a:t>
            </a:r>
          </a:p>
        </p:txBody>
      </p:sp>
      <p:sp>
        <p:nvSpPr>
          <p:cNvPr id="9253" name="AutoShape 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209800" y="5930900"/>
            <a:ext cx="1371600" cy="6858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"/>
              <a:cs typeface="Gill Sans"/>
            </a:endParaRPr>
          </a:p>
        </p:txBody>
      </p:sp>
      <p:sp>
        <p:nvSpPr>
          <p:cNvPr id="9254" name="AutoShape 3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5930900"/>
            <a:ext cx="19050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"/>
              <a:cs typeface="Gill Sans"/>
            </a:endParaRPr>
          </a:p>
        </p:txBody>
      </p:sp>
      <p:sp>
        <p:nvSpPr>
          <p:cNvPr id="9259" name="AutoShape 4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24000" y="3733800"/>
            <a:ext cx="2286000" cy="1447800"/>
          </a:xfrm>
          <a:prstGeom prst="ca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latin typeface="Gill Sans"/>
                <a:cs typeface="Gill Sans"/>
              </a:rPr>
              <a:t>(ii) </a:t>
            </a:r>
          </a:p>
          <a:p>
            <a:pPr algn="ctr"/>
            <a:r>
              <a:rPr lang="en-US" b="1">
                <a:latin typeface="Gill Sans"/>
                <a:cs typeface="Gill Sans"/>
              </a:rPr>
              <a:t>Logical Database &amp; </a:t>
            </a:r>
          </a:p>
          <a:p>
            <a:pPr algn="ctr"/>
            <a:r>
              <a:rPr lang="en-US" b="1">
                <a:latin typeface="Gill Sans"/>
                <a:cs typeface="Gill Sans"/>
              </a:rPr>
              <a:t>Query Processor</a:t>
            </a:r>
          </a:p>
        </p:txBody>
      </p:sp>
      <p:sp>
        <p:nvSpPr>
          <p:cNvPr id="9261" name="AutoShape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1000" y="5715000"/>
            <a:ext cx="762000" cy="914400"/>
          </a:xfrm>
          <a:prstGeom prst="foldedCorner">
            <a:avLst>
              <a:gd name="adj" fmla="val 12500"/>
            </a:avLst>
          </a:prstGeom>
          <a:solidFill>
            <a:srgbClr val="CECFD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latin typeface="Gill Sans"/>
                <a:cs typeface="Gill Sans"/>
              </a:rPr>
              <a:t>XML</a:t>
            </a:r>
          </a:p>
        </p:txBody>
      </p:sp>
      <p:sp>
        <p:nvSpPr>
          <p:cNvPr id="9263" name="AutoShape 4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172200" y="3733800"/>
            <a:ext cx="2362200" cy="1447800"/>
          </a:xfrm>
          <a:prstGeom prst="can">
            <a:avLst>
              <a:gd name="adj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latin typeface="Gill Sans"/>
                <a:cs typeface="Gill Sans"/>
              </a:rPr>
              <a:t>(iii)</a:t>
            </a:r>
          </a:p>
          <a:p>
            <a:pPr algn="ctr"/>
            <a:r>
              <a:rPr lang="en-US" b="1">
                <a:latin typeface="Gill Sans"/>
                <a:cs typeface="Gill Sans"/>
              </a:rPr>
              <a:t>Matcher &amp;</a:t>
            </a:r>
          </a:p>
          <a:p>
            <a:pPr algn="ctr"/>
            <a:r>
              <a:rPr lang="en-US" b="1">
                <a:latin typeface="Gill Sans"/>
                <a:cs typeface="Gill Sans"/>
              </a:rPr>
              <a:t>Optimizer</a:t>
            </a:r>
          </a:p>
        </p:txBody>
      </p:sp>
      <p:sp>
        <p:nvSpPr>
          <p:cNvPr id="9264" name="Text Box 4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39000" y="25288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 dirty="0" err="1">
                <a:latin typeface="Gill Sans"/>
                <a:ea typeface="Times New Roman" charset="0"/>
                <a:cs typeface="Gill Sans"/>
              </a:rPr>
              <a:t>PlanetLab</a:t>
            </a:r>
            <a:endParaRPr lang="en-US" b="1" dirty="0">
              <a:latin typeface="Gill Sans"/>
              <a:ea typeface="Times New Roman" charset="0"/>
              <a:cs typeface="Gill Sans"/>
            </a:endParaRPr>
          </a:p>
        </p:txBody>
      </p:sp>
      <p:sp>
        <p:nvSpPr>
          <p:cNvPr id="9265" name="Text Box 4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537325" y="5782270"/>
            <a:ext cx="18446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Gill Sans"/>
                <a:cs typeface="Gill Sans"/>
              </a:rPr>
              <a:t>Optimal    resource groups</a:t>
            </a:r>
          </a:p>
        </p:txBody>
      </p:sp>
      <p:cxnSp>
        <p:nvCxnSpPr>
          <p:cNvPr id="9266" name="AutoShape 50"/>
          <p:cNvCxnSpPr>
            <a:cxnSpLocks noChangeShapeType="1"/>
            <a:stCxn id="9259" idx="4"/>
            <a:endCxn id="9263" idx="2"/>
          </p:cNvCxnSpPr>
          <p:nvPr>
            <p:custDataLst>
              <p:tags r:id="rId25"/>
            </p:custDataLst>
          </p:nvPr>
        </p:nvCxnSpPr>
        <p:spPr bwMode="auto">
          <a:xfrm>
            <a:off x="3810000" y="4457700"/>
            <a:ext cx="23622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9268" name="Oval 5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14800" y="3733800"/>
            <a:ext cx="457200" cy="228600"/>
          </a:xfrm>
          <a:prstGeom prst="ellipse">
            <a:avLst/>
          </a:prstGeom>
          <a:solidFill>
            <a:srgbClr val="FE3E2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Node5</a:t>
            </a:r>
          </a:p>
        </p:txBody>
      </p:sp>
      <p:sp>
        <p:nvSpPr>
          <p:cNvPr id="9269" name="Oval 5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373380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Node4</a:t>
            </a:r>
          </a:p>
        </p:txBody>
      </p:sp>
      <p:sp>
        <p:nvSpPr>
          <p:cNvPr id="9270" name="Oval 5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038600" y="4648200"/>
            <a:ext cx="457200" cy="228600"/>
          </a:xfrm>
          <a:prstGeom prst="ellipse">
            <a:avLst/>
          </a:prstGeom>
          <a:solidFill>
            <a:srgbClr val="FE3E2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Node2</a:t>
            </a:r>
          </a:p>
        </p:txBody>
      </p:sp>
      <p:sp>
        <p:nvSpPr>
          <p:cNvPr id="9271" name="Oval 5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486400" y="4648200"/>
            <a:ext cx="457200" cy="228600"/>
          </a:xfrm>
          <a:prstGeom prst="ellipse">
            <a:avLst/>
          </a:prstGeom>
          <a:solidFill>
            <a:srgbClr val="FE3E2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No5e6</a:t>
            </a:r>
          </a:p>
        </p:txBody>
      </p:sp>
      <p:sp>
        <p:nvSpPr>
          <p:cNvPr id="9272" name="Oval 5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724400" y="464820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Node7</a:t>
            </a:r>
          </a:p>
        </p:txBody>
      </p:sp>
      <p:sp>
        <p:nvSpPr>
          <p:cNvPr id="9273" name="Text Box 5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648200" y="40227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Gill Sans"/>
                <a:ea typeface="Times New Roman" charset="0"/>
                <a:cs typeface="Gill Sans"/>
              </a:rPr>
              <a:t>Group 1</a:t>
            </a:r>
          </a:p>
        </p:txBody>
      </p:sp>
      <p:sp>
        <p:nvSpPr>
          <p:cNvPr id="9274" name="Text Box 5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48200" y="4937125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Gill Sans"/>
                <a:ea typeface="Times New Roman" charset="0"/>
                <a:cs typeface="Gill Sans"/>
              </a:rPr>
              <a:t>Group 2</a:t>
            </a:r>
          </a:p>
        </p:txBody>
      </p:sp>
      <p:sp>
        <p:nvSpPr>
          <p:cNvPr id="9275" name="AutoShape 5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3657600"/>
            <a:ext cx="2057400" cy="6858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"/>
              <a:cs typeface="Gill Sans"/>
            </a:endParaRPr>
          </a:p>
        </p:txBody>
      </p:sp>
      <p:sp>
        <p:nvSpPr>
          <p:cNvPr id="9276" name="AutoShape 6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962400" y="4572000"/>
            <a:ext cx="2057400" cy="685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Gill Sans"/>
              <a:cs typeface="Gill Sans"/>
            </a:endParaRPr>
          </a:p>
        </p:txBody>
      </p:sp>
      <p:sp>
        <p:nvSpPr>
          <p:cNvPr id="9277" name="Oval 6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486400" y="495300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Node6</a:t>
            </a:r>
          </a:p>
        </p:txBody>
      </p:sp>
      <p:sp>
        <p:nvSpPr>
          <p:cNvPr id="9278" name="Oval 6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038600" y="495300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Node6</a:t>
            </a:r>
          </a:p>
        </p:txBody>
      </p:sp>
      <p:sp>
        <p:nvSpPr>
          <p:cNvPr id="9279" name="Oval 6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114800" y="4038600"/>
            <a:ext cx="457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Node4</a:t>
            </a:r>
          </a:p>
        </p:txBody>
      </p:sp>
      <p:sp>
        <p:nvSpPr>
          <p:cNvPr id="9280" name="Oval 6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334000" y="3733800"/>
            <a:ext cx="4572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latin typeface="Gill Sans"/>
                <a:ea typeface="Times New Roman" charset="0"/>
                <a:cs typeface="Gill Sans"/>
              </a:rPr>
              <a:t>Node3</a:t>
            </a: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4953000" cy="944562"/>
          </a:xfrm>
        </p:spPr>
        <p:txBody>
          <a:bodyPr/>
          <a:lstStyle/>
          <a:p>
            <a:pPr algn="l"/>
            <a:r>
              <a:rPr lang="en-US" dirty="0" smtClean="0">
                <a:latin typeface="Gill Sans"/>
                <a:cs typeface="Gill Sans"/>
              </a:rPr>
              <a:t>SWORD:</a:t>
            </a:r>
            <a:br>
              <a:rPr lang="en-US" dirty="0" smtClean="0">
                <a:latin typeface="Gill Sans"/>
                <a:cs typeface="Gill Sans"/>
              </a:rPr>
            </a:br>
            <a:r>
              <a:rPr lang="en-US" sz="3600" dirty="0" smtClean="0">
                <a:latin typeface="Gill Sans"/>
                <a:cs typeface="Gill Sans"/>
              </a:rPr>
              <a:t>Resource Discovery</a:t>
            </a:r>
            <a:endParaRPr lang="en-US" sz="3600" dirty="0"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Gush: Experiment Management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" y="914400"/>
            <a:ext cx="8839200" cy="11430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Allows </a:t>
            </a:r>
            <a:r>
              <a:rPr lang="en-US" sz="1800" dirty="0"/>
              <a:t>users to describe, run, monitor, &amp; visualize</a:t>
            </a:r>
            <a:r>
              <a:rPr lang="en-US" sz="1800" dirty="0" smtClean="0"/>
              <a:t> experiments</a:t>
            </a:r>
          </a:p>
          <a:p>
            <a:pPr eaLnBrk="1" hangingPunct="1"/>
            <a:r>
              <a:rPr lang="en-US" sz="1800" dirty="0"/>
              <a:t>XML-RPC interface for managing</a:t>
            </a:r>
            <a:r>
              <a:rPr lang="en-US" sz="1800" dirty="0" smtClean="0"/>
              <a:t> experiments programmatically</a:t>
            </a:r>
            <a:endParaRPr lang="en-US" sz="1800" dirty="0"/>
          </a:p>
        </p:txBody>
      </p:sp>
      <p:pic>
        <p:nvPicPr>
          <p:cNvPr id="160775" name="Picture 7" descr="nebula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368752" y="1813169"/>
            <a:ext cx="6477000" cy="481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6" name="Picture 8" descr="applicationview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368752" y="1814757"/>
            <a:ext cx="6475271" cy="48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7" name="Picture 9" descr="applicationviewaddcb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368751" y="1813169"/>
            <a:ext cx="6464891" cy="48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8" name="Picture 10" descr="resourc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368752" y="1813169"/>
            <a:ext cx="6466620" cy="480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9" name="Picture 11" descr="runcommand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337001" y="1813170"/>
            <a:ext cx="6511599" cy="48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80" name="Picture 12" descr="sshview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368752" y="1813169"/>
            <a:ext cx="6477000" cy="481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60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Gill Sans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13134</TotalTime>
  <Words>726</Words>
  <Application>Microsoft Macintosh PowerPoint</Application>
  <PresentationFormat>On-screen Show (4:3)</PresentationFormat>
  <Paragraphs>129</Paragraphs>
  <Slides>14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1_Default Design</vt:lpstr>
      <vt:lpstr>Networking Panel</vt:lpstr>
      <vt:lpstr>Achieving Experiment Repeatability on PlanetLab</vt:lpstr>
      <vt:lpstr>Overview</vt:lpstr>
      <vt:lpstr>Slide 4</vt:lpstr>
      <vt:lpstr>Experimenter Tools</vt:lpstr>
      <vt:lpstr>CoMon: Node Monitoring</vt:lpstr>
      <vt:lpstr>S3: Network Monitoring</vt:lpstr>
      <vt:lpstr>SWORD: Resource Discovery</vt:lpstr>
      <vt:lpstr>Gush: Experiment Management</vt:lpstr>
      <vt:lpstr>Capturing Live Conditions</vt:lpstr>
      <vt:lpstr>Experiment Configuration</vt:lpstr>
      <vt:lpstr>Possible Solutions</vt:lpstr>
      <vt:lpstr>Food For Thought</vt:lpstr>
      <vt:lpstr>Thanks!</vt:lpstr>
    </vt:vector>
  </TitlesOfParts>
  <Company>UCSD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Jeannie Albrecht</dc:creator>
  <cp:lastModifiedBy>Jeannie Albrecht</cp:lastModifiedBy>
  <cp:revision>155</cp:revision>
  <cp:lastPrinted>2010-03-16T19:45:44Z</cp:lastPrinted>
  <dcterms:created xsi:type="dcterms:W3CDTF">2010-05-25T20:01:59Z</dcterms:created>
  <dcterms:modified xsi:type="dcterms:W3CDTF">2010-05-25T20:02:09Z</dcterms:modified>
</cp:coreProperties>
</file>